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26" r:id="rId6"/>
    <p:sldMasterId id="2147483751" r:id="rId7"/>
    <p:sldMasterId id="2147483762" r:id="rId8"/>
  </p:sldMasterIdLst>
  <p:notesMasterIdLst>
    <p:notesMasterId r:id="rId122"/>
  </p:notesMasterIdLst>
  <p:handoutMasterIdLst>
    <p:handoutMasterId r:id="rId123"/>
  </p:handoutMasterIdLst>
  <p:sldIdLst>
    <p:sldId id="912" r:id="rId9"/>
    <p:sldId id="1034" r:id="rId10"/>
    <p:sldId id="626" r:id="rId11"/>
    <p:sldId id="901" r:id="rId12"/>
    <p:sldId id="459" r:id="rId13"/>
    <p:sldId id="914" r:id="rId14"/>
    <p:sldId id="917" r:id="rId15"/>
    <p:sldId id="919" r:id="rId16"/>
    <p:sldId id="908" r:id="rId17"/>
    <p:sldId id="1668" r:id="rId18"/>
    <p:sldId id="911" r:id="rId19"/>
    <p:sldId id="925" r:id="rId20"/>
    <p:sldId id="632" r:id="rId21"/>
    <p:sldId id="924" r:id="rId22"/>
    <p:sldId id="1650" r:id="rId23"/>
    <p:sldId id="997" r:id="rId24"/>
    <p:sldId id="983" r:id="rId25"/>
    <p:sldId id="1657" r:id="rId26"/>
    <p:sldId id="923" r:id="rId27"/>
    <p:sldId id="930" r:id="rId28"/>
    <p:sldId id="1658" r:id="rId29"/>
    <p:sldId id="1056" r:id="rId30"/>
    <p:sldId id="948" r:id="rId31"/>
    <p:sldId id="793" r:id="rId32"/>
    <p:sldId id="990" r:id="rId33"/>
    <p:sldId id="984" r:id="rId34"/>
    <p:sldId id="985" r:id="rId35"/>
    <p:sldId id="986" r:id="rId36"/>
    <p:sldId id="987" r:id="rId37"/>
    <p:sldId id="988" r:id="rId38"/>
    <p:sldId id="949" r:id="rId39"/>
    <p:sldId id="999" r:id="rId40"/>
    <p:sldId id="1059" r:id="rId41"/>
    <p:sldId id="927" r:id="rId42"/>
    <p:sldId id="1021" r:id="rId43"/>
    <p:sldId id="1044" r:id="rId44"/>
    <p:sldId id="1653" r:id="rId45"/>
    <p:sldId id="1654" r:id="rId46"/>
    <p:sldId id="1669" r:id="rId47"/>
    <p:sldId id="1655" r:id="rId48"/>
    <p:sldId id="1656" r:id="rId49"/>
    <p:sldId id="1045" r:id="rId50"/>
    <p:sldId id="1013" r:id="rId51"/>
    <p:sldId id="1001" r:id="rId52"/>
    <p:sldId id="1002" r:id="rId53"/>
    <p:sldId id="1003" r:id="rId54"/>
    <p:sldId id="1659" r:id="rId55"/>
    <p:sldId id="1004" r:id="rId56"/>
    <p:sldId id="1006" r:id="rId57"/>
    <p:sldId id="1007" r:id="rId58"/>
    <p:sldId id="1670" r:id="rId59"/>
    <p:sldId id="1008" r:id="rId60"/>
    <p:sldId id="1010" r:id="rId61"/>
    <p:sldId id="1018" r:id="rId62"/>
    <p:sldId id="1020" r:id="rId63"/>
    <p:sldId id="1015" r:id="rId64"/>
    <p:sldId id="1016" r:id="rId65"/>
    <p:sldId id="1017" r:id="rId66"/>
    <p:sldId id="1647" r:id="rId67"/>
    <p:sldId id="1648" r:id="rId68"/>
    <p:sldId id="950" r:id="rId69"/>
    <p:sldId id="933" r:id="rId70"/>
    <p:sldId id="934" r:id="rId71"/>
    <p:sldId id="951" r:id="rId72"/>
    <p:sldId id="822" r:id="rId73"/>
    <p:sldId id="1049" r:id="rId74"/>
    <p:sldId id="981" r:id="rId75"/>
    <p:sldId id="1047" r:id="rId76"/>
    <p:sldId id="1645" r:id="rId77"/>
    <p:sldId id="1660" r:id="rId78"/>
    <p:sldId id="1064" r:id="rId79"/>
    <p:sldId id="1661" r:id="rId80"/>
    <p:sldId id="928" r:id="rId81"/>
    <p:sldId id="972" r:id="rId82"/>
    <p:sldId id="379" r:id="rId83"/>
    <p:sldId id="992" r:id="rId84"/>
    <p:sldId id="1642" r:id="rId85"/>
    <p:sldId id="1649" r:id="rId86"/>
    <p:sldId id="1643" r:id="rId87"/>
    <p:sldId id="1644" r:id="rId88"/>
    <p:sldId id="1032" r:id="rId89"/>
    <p:sldId id="903" r:id="rId90"/>
    <p:sldId id="875" r:id="rId91"/>
    <p:sldId id="892" r:id="rId92"/>
    <p:sldId id="998" r:id="rId93"/>
    <p:sldId id="952" r:id="rId94"/>
    <p:sldId id="1066" r:id="rId95"/>
    <p:sldId id="953" r:id="rId96"/>
    <p:sldId id="1628" r:id="rId97"/>
    <p:sldId id="1629" r:id="rId98"/>
    <p:sldId id="856" r:id="rId99"/>
    <p:sldId id="1662" r:id="rId100"/>
    <p:sldId id="1663" r:id="rId101"/>
    <p:sldId id="755" r:id="rId102"/>
    <p:sldId id="765" r:id="rId103"/>
    <p:sldId id="761" r:id="rId104"/>
    <p:sldId id="763" r:id="rId105"/>
    <p:sldId id="1664" r:id="rId106"/>
    <p:sldId id="760" r:id="rId107"/>
    <p:sldId id="1651" r:id="rId108"/>
    <p:sldId id="1652" r:id="rId109"/>
    <p:sldId id="1050" r:id="rId110"/>
    <p:sldId id="1048" r:id="rId111"/>
    <p:sldId id="1053" r:id="rId112"/>
    <p:sldId id="411" r:id="rId113"/>
    <p:sldId id="1665" r:id="rId114"/>
    <p:sldId id="989" r:id="rId115"/>
    <p:sldId id="1666" r:id="rId116"/>
    <p:sldId id="1667" r:id="rId117"/>
    <p:sldId id="994" r:id="rId118"/>
    <p:sldId id="995" r:id="rId119"/>
    <p:sldId id="979" r:id="rId120"/>
    <p:sldId id="256" r:id="rId1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851E06D4-9BC5-42D8-8C18-ED44BBD53D7A}">
          <p14:sldIdLst>
            <p14:sldId id="912"/>
            <p14:sldId id="1034"/>
            <p14:sldId id="626"/>
            <p14:sldId id="901"/>
            <p14:sldId id="459"/>
          </p14:sldIdLst>
        </p14:section>
        <p14:section name="VSC" id="{D9CB2281-0CDD-4C16-B95F-3969DF7FF769}">
          <p14:sldIdLst>
            <p14:sldId id="914"/>
            <p14:sldId id="917"/>
            <p14:sldId id="919"/>
            <p14:sldId id="908"/>
            <p14:sldId id="1668"/>
            <p14:sldId id="911"/>
            <p14:sldId id="925"/>
            <p14:sldId id="632"/>
            <p14:sldId id="924"/>
            <p14:sldId id="1650"/>
            <p14:sldId id="997"/>
          </p14:sldIdLst>
        </p14:section>
        <p14:section name="Clusters" id="{099B1AE2-E36A-4AA5-94EB-E8338812283B}">
          <p14:sldIdLst>
            <p14:sldId id="983"/>
            <p14:sldId id="1657"/>
            <p14:sldId id="923"/>
            <p14:sldId id="930"/>
            <p14:sldId id="1658"/>
            <p14:sldId id="1056"/>
          </p14:sldIdLst>
        </p14:section>
        <p14:section name="Storage" id="{F0405890-3C1A-47D0-9EA0-F3782A5FDC86}">
          <p14:sldIdLst>
            <p14:sldId id="948"/>
            <p14:sldId id="793"/>
            <p14:sldId id="990"/>
            <p14:sldId id="984"/>
            <p14:sldId id="985"/>
            <p14:sldId id="986"/>
            <p14:sldId id="987"/>
            <p14:sldId id="988"/>
          </p14:sldIdLst>
        </p14:section>
        <p14:section name="Login Nodes" id="{5738C5FE-4818-4F19-A71D-D649C3C117D6}">
          <p14:sldIdLst>
            <p14:sldId id="949"/>
            <p14:sldId id="999"/>
            <p14:sldId id="1059"/>
            <p14:sldId id="927"/>
          </p14:sldIdLst>
        </p14:section>
        <p14:section name="Setup PuTTY" id="{AF1DB9F9-CF83-41C9-8EE6-E746FBA1366A}">
          <p14:sldIdLst>
            <p14:sldId id="1021"/>
            <p14:sldId id="1044"/>
            <p14:sldId id="1653"/>
            <p14:sldId id="1654"/>
            <p14:sldId id="1669"/>
            <p14:sldId id="1655"/>
          </p14:sldIdLst>
        </p14:section>
        <p14:section name="connection: ssh" id="{14675376-9702-4799-8A8D-2C00297E1328}">
          <p14:sldIdLst>
            <p14:sldId id="1656"/>
            <p14:sldId id="1045"/>
          </p14:sldIdLst>
        </p14:section>
        <p14:section name="NX" id="{26DE578C-2A20-4F59-8527-354672187965}">
          <p14:sldIdLst>
            <p14:sldId id="1013"/>
            <p14:sldId id="1001"/>
            <p14:sldId id="1002"/>
            <p14:sldId id="1003"/>
            <p14:sldId id="1659"/>
            <p14:sldId id="1004"/>
          </p14:sldIdLst>
        </p14:section>
        <p14:section name="NX Setup" id="{BA2ED6F3-E210-4087-9DF4-91E0EC7A5303}">
          <p14:sldIdLst>
            <p14:sldId id="1006"/>
            <p14:sldId id="1007"/>
            <p14:sldId id="1670"/>
            <p14:sldId id="1008"/>
            <p14:sldId id="1010"/>
          </p14:sldIdLst>
        </p14:section>
        <p14:section name="File Transfer with FileZilla" id="{C702CFA4-BFCE-4C19-AB85-98621C11E6DB}">
          <p14:sldIdLst>
            <p14:sldId id="1018"/>
            <p14:sldId id="1020"/>
            <p14:sldId id="1015"/>
            <p14:sldId id="1016"/>
            <p14:sldId id="1017"/>
          </p14:sldIdLst>
        </p14:section>
        <p14:section name="OpenOnDemand" id="{80748567-A021-4AF6-ADB3-8A2D8293E1E9}">
          <p14:sldIdLst>
            <p14:sldId id="1647"/>
            <p14:sldId id="1648"/>
          </p14:sldIdLst>
        </p14:section>
        <p14:section name="software" id="{5E6D1012-3953-40C8-B167-50EE07D95155}">
          <p14:sldIdLst>
            <p14:sldId id="950"/>
            <p14:sldId id="933"/>
            <p14:sldId id="934"/>
          </p14:sldIdLst>
        </p14:section>
        <p14:section name="get started" id="{AD8C4B3A-18CB-4C2E-8488-A631483F2316}">
          <p14:sldIdLst>
            <p14:sldId id="951"/>
            <p14:sldId id="822"/>
            <p14:sldId id="1049"/>
            <p14:sldId id="981"/>
            <p14:sldId id="1047"/>
            <p14:sldId id="1645"/>
            <p14:sldId id="1660"/>
            <p14:sldId id="1064"/>
            <p14:sldId id="1661"/>
            <p14:sldId id="928"/>
            <p14:sldId id="972"/>
            <p14:sldId id="379"/>
            <p14:sldId id="992"/>
            <p14:sldId id="1642"/>
            <p14:sldId id="1649"/>
          </p14:sldIdLst>
        </p14:section>
        <p14:section name="Managing Jobs" id="{4B994600-73CB-4B53-AE4F-645F8E32C433}">
          <p14:sldIdLst>
            <p14:sldId id="1643"/>
            <p14:sldId id="1644"/>
          </p14:sldIdLst>
        </p14:section>
        <p14:section name="Debugging Queue" id="{3A9F716D-4419-4951-BE1D-A5769C80AD38}">
          <p14:sldIdLst>
            <p14:sldId id="1032"/>
          </p14:sldIdLst>
        </p14:section>
        <p14:section name="GPU" id="{7DB7C95E-1040-4A80-8E2F-C6FEF98C45D3}">
          <p14:sldIdLst/>
        </p14:section>
        <p14:section name="BigMem" id="{E1DCD6EC-32D6-49CA-BD32-E1EA6E2BF59B}">
          <p14:sldIdLst/>
        </p14:section>
        <p14:section name="AMD Nodes" id="{FD12CDC4-3DE3-4C99-BB45-1D69AF83B47E}">
          <p14:sldIdLst/>
        </p14:section>
        <p14:section name="Jupyter Notebook" id="{E78B62E4-C127-4078-9119-B1823720C357}">
          <p14:sldIdLst/>
        </p14:section>
        <p14:section name="Singularity Container" id="{19CE03D8-0ABC-498A-BCFC-7D65B0EA7670}">
          <p14:sldIdLst>
            <p14:sldId id="903"/>
          </p14:sldIdLst>
        </p14:section>
        <p14:section name="Accounting" id="{45B9ADE3-15AD-42E1-AA6E-951F36617DD9}">
          <p14:sldIdLst>
            <p14:sldId id="875"/>
            <p14:sldId id="892"/>
            <p14:sldId id="998"/>
          </p14:sldIdLst>
        </p14:section>
        <p14:section name="Optional Track/Slides" id="{CAB4C56C-A33A-47D8-B434-0F77092C6C5D}">
          <p14:sldIdLst/>
        </p14:section>
        <p14:section name="Linux Brief Intro" id="{5F2503EA-C68F-40D9-9C43-B287861D17E4}">
          <p14:sldIdLst/>
        </p14:section>
        <p14:section name="Python&amp;R" id="{87642563-6E5B-4A89-A754-3F8F6C0324A8}">
          <p14:sldIdLst>
            <p14:sldId id="952"/>
            <p14:sldId id="1066"/>
          </p14:sldIdLst>
        </p14:section>
        <p14:section name="Worker" id="{0C09BF08-6982-4961-A719-EB1CB37C8495}">
          <p14:sldIdLst>
            <p14:sldId id="953"/>
            <p14:sldId id="1628"/>
            <p14:sldId id="1629"/>
            <p14:sldId id="856"/>
            <p14:sldId id="1662"/>
            <p14:sldId id="1663"/>
            <p14:sldId id="755"/>
            <p14:sldId id="765"/>
            <p14:sldId id="761"/>
            <p14:sldId id="763"/>
            <p14:sldId id="1664"/>
            <p14:sldId id="760"/>
            <p14:sldId id="1651"/>
            <p14:sldId id="1652"/>
            <p14:sldId id="1050"/>
            <p14:sldId id="1048"/>
          </p14:sldIdLst>
        </p14:section>
        <p14:section name="Start to VSC" id="{EB9546BB-6286-4973-986C-60592FACC87A}">
          <p14:sldIdLst>
            <p14:sldId id="1053"/>
            <p14:sldId id="411"/>
            <p14:sldId id="1665"/>
            <p14:sldId id="989"/>
            <p14:sldId id="1666"/>
            <p14:sldId id="1667"/>
            <p14:sldId id="994"/>
            <p14:sldId id="995"/>
            <p14:sldId id="979"/>
            <p14:sldId id="256"/>
          </p14:sldIdLst>
        </p14:section>
        <p14:section name="Epiloge" id="{E0E8246B-D083-451F-8B5B-AE4A13A1F08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7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2" clrIdx="0">
    <p:extLst>
      <p:ext uri="{19B8F6BF-5375-455C-9EA6-DF929625EA0E}">
        <p15:presenceInfo xmlns:p15="http://schemas.microsoft.com/office/powerpoint/2012/main" userId="Geert Jan Bex" providerId="None"/>
      </p:ext>
    </p:extLst>
  </p:cmAuthor>
  <p:cmAuthor id="2" name="Wouter Van Assche" initials="WVA" lastIdx="2" clrIdx="1">
    <p:extLst>
      <p:ext uri="{19B8F6BF-5375-455C-9EA6-DF929625EA0E}">
        <p15:presenceInfo xmlns:p15="http://schemas.microsoft.com/office/powerpoint/2012/main" userId="Wouter Van Assch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C30"/>
    <a:srgbClr val="FFFF00"/>
    <a:srgbClr val="1D8DB0"/>
    <a:srgbClr val="116E8A"/>
    <a:srgbClr val="996633"/>
    <a:srgbClr val="86BCE5"/>
    <a:srgbClr val="00407A"/>
    <a:srgbClr val="E8B652"/>
    <a:srgbClr val="147694"/>
    <a:srgbClr val="177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5122" autoAdjust="0"/>
  </p:normalViewPr>
  <p:slideViewPr>
    <p:cSldViewPr snapToObjects="1" showGuides="1">
      <p:cViewPr varScale="1">
        <p:scale>
          <a:sx n="114" d="100"/>
          <a:sy n="114" d="100"/>
        </p:scale>
        <p:origin x="294" y="102"/>
      </p:cViewPr>
      <p:guideLst>
        <p:guide orient="horz" pos="799"/>
        <p:guide pos="75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9972"/>
    </p:cViewPr>
  </p:sorterViewPr>
  <p:notesViewPr>
    <p:cSldViewPr snapToObjects="1" showGuides="1">
      <p:cViewPr varScale="1">
        <p:scale>
          <a:sx n="57" d="100"/>
          <a:sy n="57" d="100"/>
        </p:scale>
        <p:origin x="3259" y="9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customXml" Target="../customXml/item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commentAuthors" Target="commentAuthors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16:33:22.178" idx="2">
    <p:pos x="10" y="10"/>
    <p:text>check with Frank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4T09:44:06.182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4337" custLinFactNeighborY="513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79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 custLinFactNeighborX="2007" custLinFactNeighborY="2884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1867" custLinFactNeighborY="335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428" custLinFactNeighborY="49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 custLinFactNeighborX="-3731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526588" y="151436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639975" y="385013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007" y="1133240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556255" y="274996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2048556" y="114442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3428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5729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505459" y="326685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618846" y="1806010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21004" y="336844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51825" y="181616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52375" y="274495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83196" y="175381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380368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14107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29/03/2023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29/03/2023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1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422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DD1E2-D540-BB4B-9BDB-2613454DAB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773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4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7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312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47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47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607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</a:t>
            </a:r>
            <a:r>
              <a:rPr lang="en-US" baseline="0" dirty="0"/>
              <a:t> is about techniques of boosting the efficiency of your codes and computation to enhance the compute performance as compared with a similar workflow on a typical laptop or workstation.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5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98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14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5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57839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7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8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281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</a:t>
            </a:r>
            <a:r>
              <a:rPr lang="en-US" baseline="0" dirty="0"/>
              <a:t> there is a pool of computing resources made available to you which are waiting to receive instructions from the user. The nodes are all inter-connected, which means you can employ more than one node in a specific compute task, and the nodes within the task can communicate with one another at runtime, whenever needed.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465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1425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83344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5769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8565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7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7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04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VSC is a partnership between 5 major universities</a:t>
            </a:r>
            <a:r>
              <a:rPr lang="en-US" baseline="0" dirty="0"/>
              <a:t> and associations in Flanders, namely … and is spread among 4 sites. </a:t>
            </a:r>
            <a:br>
              <a:rPr lang="en-US" baseline="0" dirty="0"/>
            </a:br>
            <a:r>
              <a:rPr lang="en-US" baseline="0" dirty="0"/>
              <a:t>VSC is sponsored by the </a:t>
            </a:r>
            <a:r>
              <a:rPr lang="en-US" baseline="0" dirty="0" err="1"/>
              <a:t>flemish</a:t>
            </a:r>
            <a:r>
              <a:rPr lang="en-US" baseline="0" dirty="0"/>
              <a:t> research organization FWO. The idea is that the academics (scientists, students) and industrial partners in Flanders have an easy access to compute and storage facilities. </a:t>
            </a:r>
            <a:br>
              <a:rPr lang="en-US" baseline="0" dirty="0"/>
            </a:br>
            <a:r>
              <a:rPr lang="en-US" baseline="0" dirty="0"/>
              <a:t>Hence any individual with a single VSC account is eligible to compute on any cluster/site that he/she </a:t>
            </a:r>
            <a:r>
              <a:rPr lang="en-US" baseline="0" dirty="0" err="1"/>
              <a:t>deires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104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VSC users can use Tier-2 clusters from any site they desire.</a:t>
            </a:r>
          </a:p>
          <a:p>
            <a:r>
              <a:rPr lang="en-US" baseline="0" dirty="0"/>
              <a:t>If you still require more compute resources which does not fit into available Tier-2 limits, you can apply for Tier-1 compute time.</a:t>
            </a:r>
          </a:p>
          <a:p>
            <a:r>
              <a:rPr lang="en-US" baseline="0" dirty="0"/>
              <a:t>Even if Tier-1 level is insufficient, you can apply for Tier-0 level where Belgium is also part of a European consortium.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59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83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items are indexed</a:t>
            </a:r>
          </a:p>
          <a:p>
            <a:r>
              <a:rPr lang="en-US" dirty="0"/>
              <a:t>There</a:t>
            </a:r>
            <a:r>
              <a:rPr lang="en-US" baseline="0" dirty="0"/>
              <a:t> is a power search engine there.</a:t>
            </a:r>
          </a:p>
          <a:p>
            <a:r>
              <a:rPr lang="en-US" baseline="0" dirty="0"/>
              <a:t>Just put a </a:t>
            </a:r>
            <a:r>
              <a:rPr lang="en-US" baseline="0"/>
              <a:t>keyword there.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531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64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50" y="392645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6" y="-3456972"/>
            <a:ext cx="3833929" cy="121981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44" y="3602038"/>
            <a:ext cx="1184825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4"/>
            <a:ext cx="2743200" cy="365125"/>
          </a:xfrm>
          <a:prstGeom prst="rect">
            <a:avLst/>
          </a:prstGeom>
        </p:spPr>
        <p:txBody>
          <a:bodyPr/>
          <a:lstStyle/>
          <a:p>
            <a:fld id="{AA2065AC-7EB1-C24F-8A42-535006515600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600" y="6356352"/>
            <a:ext cx="212124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/>
          <p:nvPr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5970675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47648" y="6245614"/>
            <a:ext cx="17914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sz="1350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FEF7-704B-9F41-A667-02488DE8B1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91344" y="2175874"/>
            <a:ext cx="1184825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094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1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78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361294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80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98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7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24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69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945507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5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935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63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8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3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89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88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39743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6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27594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1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48260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720000" y="1349999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60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181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53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10364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90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40" y="6229447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8" r:id="rId9"/>
    <p:sldLayoutId id="2147483739" r:id="rId10"/>
    <p:sldLayoutId id="2147483750" r:id="rId11"/>
    <p:sldLayoutId id="2147483760" r:id="rId12"/>
    <p:sldLayoutId id="214748376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7" r:id="rId5"/>
    <p:sldLayoutId id="2147483758" r:id="rId6"/>
    <p:sldLayoutId id="214748375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5815-05F0-455F-BBD6-9680ABD9D1C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6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worker/tree/development_slurm/examples/bash_example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status.vscentrum.be/" TargetMode="External"/><Relationship Id="rId4" Type="http://schemas.openxmlformats.org/officeDocument/2006/relationships/hyperlink" Target="http://www.vscentrum.be/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account.vscentrum.b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cts.kuleuven.be/sc" TargetMode="External"/><Relationship Id="rId3" Type="http://schemas.openxmlformats.org/officeDocument/2006/relationships/hyperlink" Target="https://vlaams-supercomputing-centrum-vscdocumentation.readthedocs-hosted.com/en/latest/access/getting_access.html#create-a-public-private-key-pair" TargetMode="External"/><Relationship Id="rId7" Type="http://schemas.openxmlformats.org/officeDocument/2006/relationships/hyperlink" Target="https://icts.kuleuven.be/sc/forms/Aanvraagformulier_HPC_Credi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dmin.kuleuven.be/icts/onderzoek/hpc/request-introduction-credits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vlaams-supercomputing-centrum-vscdocumentation.readthedocs-hosted.com/en/latest/access/getting_access.html#users-from-the-ku-leuven-and-uhasselt-association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www.account.vscentrum.be/" TargetMode="External"/><Relationship Id="rId9" Type="http://schemas.openxmlformats.org/officeDocument/2006/relationships/hyperlink" Target="https://icts.kuleuven.be/sc/onderzoeksgegevens/english-version/hpc_vsc_pag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en/education-and-training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pcleuven.github.io/HPC-intr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icts.kuleuven.be/sc/onderzoeksgegevens/HPC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cts.kuleuven.be/sc/english/research/HPC" TargetMode="External"/><Relationship Id="rId2" Type="http://schemas.openxmlformats.org/officeDocument/2006/relationships/hyperlink" Target="https://admin.kuleuven.be/icts/onderzoek/hpc/hpc-storage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s://vlaams-supercomputing-centrum-vscdocumentation.readthedocs-hosted.com/en/latest/leuven/using_beegfs.html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" TargetMode="External"/><Relationship Id="rId2" Type="http://schemas.openxmlformats.org/officeDocument/2006/relationships/hyperlink" Target="https://vlaams-supercomputing-centrum-vscdocumentation.readthedocs-hosted.com/en/latest/access/text_mode_access_using_putty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laams-supercomputing-centrum-vscdocumentation.readthedocs-hosted.com/en/latest/access/linux_client.html#text-mode-session-using-an-ssh-clien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chine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vlaams-supercomputing-centrum-vscdocumentation.readthedocs-hosted.com/en/latest/access/generating_keys_with_putty.html#converting-putty-keys-to-openssh-format" TargetMode="External"/><Relationship Id="rId4" Type="http://schemas.openxmlformats.org/officeDocument/2006/relationships/hyperlink" Target="https://vlaams-supercomputing-centrum-vscdocumentation.readthedocs-hosted.com/en/latest/access/nx_start_guide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s://vlaams-supercomputing-centrum-vscdocumentation.readthedocs-hosted.com/en/latest/access/data_transfer_with_filezilla.html" TargetMode="Externa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82.png"/><Relationship Id="rId5" Type="http://schemas.openxmlformats.org/officeDocument/2006/relationships/hyperlink" Target="https://vlaams-supercomputing-centrum-vscdocumentation.readthedocs-hosted.com/en/latest/globus/manage_globus_groups.html" TargetMode="External"/><Relationship Id="rId4" Type="http://schemas.openxmlformats.org/officeDocument/2006/relationships/hyperlink" Target="https://vlaams-supercomputing-centrum-vscdocumentation.readthedocs-hosted.com/en/latest/access/data_transfer_using_winscp.html" TargetMode="External"/><Relationship Id="rId9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hpc.kuleuven.be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vlaams-supercomputing-centrum-vscdocumentation.readthedocs-hosted.com/en/latest/software/r_package_management.html?highlight=conda" TargetMode="External"/><Relationship Id="rId2" Type="http://schemas.openxmlformats.org/officeDocument/2006/relationships/hyperlink" Target="https://vlaams-supercomputing-centrum-vscdocumentation.readthedocs-hosted.com/en/latest/software/python_package_management.html?highlight=conda" TargetMode="Externa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resource_limits.html" TargetMode="Externa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scentrum.be/en/latest/software/python_package_management.html?highlight=iniconda#install-python-packages-using-conda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image" Target="../media/image115.png"/><Relationship Id="rId3" Type="http://schemas.openxmlformats.org/officeDocument/2006/relationships/image" Target="../media/image107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14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09.png"/><Relationship Id="rId10" Type="http://schemas.openxmlformats.org/officeDocument/2006/relationships/image" Target="../media/image113.jpeg"/><Relationship Id="rId4" Type="http://schemas.openxmlformats.org/officeDocument/2006/relationships/image" Target="../media/image108.png"/><Relationship Id="rId9" Type="http://schemas.openxmlformats.org/officeDocument/2006/relationships/image" Target="../media/image112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worker.readthedocs.io/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119675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VSC HPC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504" y="3068960"/>
            <a:ext cx="6858000" cy="2088232"/>
          </a:xfrm>
        </p:spPr>
        <p:txBody>
          <a:bodyPr>
            <a:normAutofit/>
          </a:bodyPr>
          <a:lstStyle/>
          <a:p>
            <a:pPr algn="l"/>
            <a:r>
              <a:rPr lang="en-US" sz="2100" dirty="0"/>
              <a:t>ICTS KU Leuven</a:t>
            </a:r>
            <a:br>
              <a:rPr lang="en-US" sz="2100" dirty="0"/>
            </a:br>
            <a:r>
              <a:rPr lang="en-US" dirty="0"/>
              <a:t>VSC staff:</a:t>
            </a:r>
            <a:br>
              <a:rPr lang="en-US" dirty="0"/>
            </a:br>
            <a:r>
              <a:rPr lang="en-US" dirty="0"/>
              <a:t>	Ehsan Moravveji</a:t>
            </a:r>
            <a:br>
              <a:rPr lang="en-US" dirty="0"/>
            </a:br>
            <a:r>
              <a:rPr lang="en-US" dirty="0"/>
              <a:t>	Mag Selwa</a:t>
            </a:r>
            <a:br>
              <a:rPr lang="en-US" dirty="0"/>
            </a:br>
            <a:r>
              <a:rPr lang="en-US" dirty="0"/>
              <a:t>             Wouter van Assche</a:t>
            </a:r>
            <a:br>
              <a:rPr lang="en-US" dirty="0"/>
            </a:br>
            <a:r>
              <a:rPr lang="en-US" dirty="0"/>
              <a:t>	Geert Jan Bex (</a:t>
            </a:r>
            <a:r>
              <a:rPr lang="en-US" dirty="0" err="1"/>
              <a:t>Uhasselt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Jan Ooghe</a:t>
            </a:r>
          </a:p>
        </p:txBody>
      </p:sp>
    </p:spTree>
    <p:extLst>
      <p:ext uri="{BB962C8B-B14F-4D97-AF65-F5344CB8AC3E}">
        <p14:creationId xmlns:p14="http://schemas.microsoft.com/office/powerpoint/2010/main" val="2517957802"/>
      </p:ext>
    </p:extLst>
  </p:cSld>
  <p:clrMapOvr>
    <a:masterClrMapping/>
  </p:clrMapOvr>
  <p:transition spd="med" advTm="407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8787A-BC50-7621-B508-C18B0B05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66328"/>
            <a:ext cx="10351162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12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4109" y="117082"/>
            <a:ext cx="10515600" cy="1222192"/>
          </a:xfrm>
        </p:spPr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888552"/>
            <a:ext cx="12192000" cy="1399593"/>
          </a:xfrm>
        </p:spPr>
        <p:txBody>
          <a:bodyPr vert="horz" lIns="0" tIns="0" rIns="0" bIns="0" rtlCol="0" anchor="t">
            <a:noAutofit/>
          </a:bodyPr>
          <a:lstStyle/>
          <a:p>
            <a:pPr marL="400050" lvl="1" indent="0">
              <a:buNone/>
            </a:pP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$ module av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endParaRPr lang="nl-BE" sz="2000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------------------- /apps/</a:t>
            </a:r>
            <a:r>
              <a:rPr lang="en-US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/2021a/modules/all -------------</a:t>
            </a:r>
          </a:p>
          <a:p>
            <a:pPr marL="400050" lvl="1" indent="0">
              <a:buNone/>
            </a:pP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worker/1.6.12-foss-2021a</a:t>
            </a: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15BB8-35C1-4D61-B5E8-A1832F52ADC2}"/>
              </a:ext>
            </a:extLst>
          </p:cNvPr>
          <p:cNvSpPr txBox="1"/>
          <p:nvPr/>
        </p:nvSpPr>
        <p:spPr>
          <a:xfrm>
            <a:off x="434109" y="1496295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From </a:t>
            </a:r>
            <a:r>
              <a:rPr lang="en-US" b="1" dirty="0" err="1">
                <a:solidFill>
                  <a:schemeClr val="accent1"/>
                </a:solidFill>
              </a:rPr>
              <a:t>wICE</a:t>
            </a:r>
            <a:r>
              <a:rPr lang="en-US" b="1" dirty="0">
                <a:solidFill>
                  <a:schemeClr val="accent1"/>
                </a:solidFill>
              </a:rPr>
              <a:t> (Interactive) Node</a:t>
            </a:r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FAEF05-C1C8-46C4-9266-A198BF634050}"/>
              </a:ext>
            </a:extLst>
          </p:cNvPr>
          <p:cNvGrpSpPr/>
          <p:nvPr/>
        </p:nvGrpSpPr>
        <p:grpSpPr>
          <a:xfrm>
            <a:off x="0" y="3569856"/>
            <a:ext cx="12192000" cy="2947085"/>
            <a:chOff x="0" y="3569856"/>
            <a:chExt cx="12192000" cy="29470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F9578D-00F5-46B6-B0E5-67FE38294B71}"/>
                </a:ext>
              </a:extLst>
            </p:cNvPr>
            <p:cNvSpPr txBox="1"/>
            <p:nvPr/>
          </p:nvSpPr>
          <p:spPr>
            <a:xfrm>
              <a:off x="0" y="3962396"/>
              <a:ext cx="121920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use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/apps/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solidFill>
                    <a:srgbClr val="4E5865"/>
                  </a:solidFill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av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------------------ /apps/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solidFill>
                    <a:srgbClr val="4E5865"/>
                  </a:solidFill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-------------</a:t>
              </a:r>
            </a:p>
            <a:p>
              <a:pPr marL="400050" lvl="1" indent="0">
                <a:buNone/>
              </a:pP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/1.6.12-foss-2021a-slurm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/1.6.12-intel-2021a-slurm</a:t>
              </a: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/1.6.12-foss-2021a-wice 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                    	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/1.6.12-intel-2021a  (D)</a:t>
              </a:r>
            </a:p>
            <a:p>
              <a:endParaRPr lang="nl-BE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2A503-4CDF-4315-B125-A02B664044F3}"/>
                </a:ext>
              </a:extLst>
            </p:cNvPr>
            <p:cNvSpPr txBox="1"/>
            <p:nvPr/>
          </p:nvSpPr>
          <p:spPr>
            <a:xfrm>
              <a:off x="434109" y="3569856"/>
              <a:ext cx="354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From Genius Login Node</a:t>
              </a:r>
              <a:endParaRPr lang="nl-BE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8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569675"/>
            <a:ext cx="13255537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>
                <a:solidFill>
                  <a:srgbClr val="4E5865"/>
                </a:solidFill>
                <a:ea typeface="新細明體"/>
              </a:rPr>
              <a:t>Let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us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use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one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of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the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worker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examples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: </a:t>
            </a:r>
            <a:r>
              <a:rPr lang="nl-BE" sz="2200" dirty="0">
                <a:solidFill>
                  <a:srgbClr val="4E5865"/>
                </a:solidFill>
                <a:ea typeface="新細明體"/>
                <a:hlinkClick r:id="rId3"/>
              </a:rPr>
              <a:t>https://github.com/gjbex/worker/tree/development_slurm/examples/bash_example</a:t>
            </a:r>
            <a:endParaRPr lang="nl-BE" sz="2200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alp.slurm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                                                                           alpha.csv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nodes</a:t>
            </a: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=1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ntasks</a:t>
            </a: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-per-node 27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--time=00:30:00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-A lpt2_sysadmin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--cluster=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endParaRPr lang="nl-BE" sz="2200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cd $SLURM_SUBMIT_DIR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alphabet.sh $letter $counter</a:t>
            </a: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946DB-29C8-44E1-A08D-58A9C205496B}"/>
              </a:ext>
            </a:extLst>
          </p:cNvPr>
          <p:cNvSpPr txBox="1"/>
          <p:nvPr/>
        </p:nvSpPr>
        <p:spPr>
          <a:xfrm>
            <a:off x="7273636" y="3144520"/>
            <a:ext cx="287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letter,counter</a:t>
            </a:r>
            <a:endParaRPr lang="pt-BR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a,1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b,2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c,3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d,4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e,5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f,6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....</a:t>
            </a:r>
            <a:endParaRPr lang="nl-B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29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8062" y="1640327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From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Genius</a:t>
            </a: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purge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skylake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/1.6.12-foss-2021a-wice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CF3F-45B3-41E9-903F-A73AD53D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1" y="4846198"/>
            <a:ext cx="6555502" cy="6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718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8062" y="1640327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From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interactive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job on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wICE</a:t>
            </a: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--force purge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</a:t>
            </a:r>
          </a:p>
          <a:p>
            <a:pPr marL="400050" lvl="1" indent="0">
              <a:buNone/>
            </a:pP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E3D62-B3B4-4B16-B3C5-F977893E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801748"/>
            <a:ext cx="6013568" cy="5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084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1313" y="4150658"/>
            <a:ext cx="413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Demo: Test for yourself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demo/test yourself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1" y="1620000"/>
            <a:ext cx="11112000" cy="4428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Request membership to </a:t>
            </a: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lp_hpcinfo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group (account.vscentrum.be)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Login with putty</a:t>
            </a:r>
          </a:p>
          <a:p>
            <a:pPr>
              <a:buBlip>
                <a:blip r:embed="rId3"/>
              </a:buBlip>
            </a:pP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Filetransfer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with </a:t>
            </a: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Filezilla</a:t>
            </a:r>
            <a:endParaRPr lang="en-US" altLang="zh-TW" sz="20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Login with NX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 disk quota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credits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Check/load/list/unload/purge module</a:t>
            </a: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873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demo/test yourself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0" y="1620000"/>
            <a:ext cx="11667309" cy="4428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Copy intro training files 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/apps/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HPC_intro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your 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cpujob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the cluster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List all your jobs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squeue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information about the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cpujob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job_ID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&gt;</a:t>
            </a: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Modify the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mpi.slurm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script to request 1 node, 72 cores for 30 minutes and get the notification about job start/end by e-mail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status of all the jobs</a:t>
            </a:r>
          </a:p>
          <a:p>
            <a:pPr marL="914400" lvl="2" indent="0">
              <a:buNone/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098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- monitoring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19999"/>
            <a:ext cx="11817530" cy="4872875"/>
          </a:xfrm>
        </p:spPr>
        <p:txBody>
          <a:bodyPr/>
          <a:lstStyle/>
          <a:p>
            <a:pPr marL="700088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an interactive job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Run your program on a compute node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Open a new terminal and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ssh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to a compute node 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Check the resources usage (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)</a:t>
            </a:r>
          </a:p>
          <a:p>
            <a:pPr marL="357188" lvl="2" indent="0">
              <a:buNone/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00088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a batch GPU job </a:t>
            </a: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While the job is running get the information about the node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...</a:t>
            </a: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and check usage of resources on the node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ssh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nvidia-smi</a:t>
            </a: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507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</a:t>
            </a:r>
            <a:r>
              <a:rPr lang="en-US" altLang="zh-TW" dirty="0" err="1">
                <a:solidFill>
                  <a:srgbClr val="4E5865"/>
                </a:solidFill>
                <a:ea typeface="新細明體" panose="02020500000000000000" pitchFamily="18" charset="-120"/>
              </a:rPr>
              <a:t>conda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 installation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19999"/>
            <a:ext cx="11817530" cy="4872875"/>
          </a:xfrm>
        </p:spPr>
        <p:txBody>
          <a:bodyPr/>
          <a:lstStyle/>
          <a:p>
            <a:pPr marL="700088" lvl="2" indent="-342900">
              <a:buBlip>
                <a:blip r:embed="rId2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Install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miniconda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in your 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directory</a:t>
            </a:r>
          </a:p>
          <a:p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https://repo.continuum.io/miniconda/Miniconda3-latest-Linux-x86_64.sh </a:t>
            </a:r>
          </a:p>
          <a:p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it-I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Miniconda3-latest-Linux-x86_64.sh -b -p $VSC_DATA/miniconda3 </a:t>
            </a:r>
          </a:p>
          <a:p>
            <a:pPr marL="700088" indent="-342900">
              <a:buBlip>
                <a:blip r:embed="rId2"/>
              </a:buBlip>
            </a:pP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a PATH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conda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: </a:t>
            </a:r>
          </a:p>
          <a:p>
            <a:r>
              <a:rPr lang="nl-BE" alt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export PATH="${VSC_DATA}/miniconda3/bin:${PATH}" </a:t>
            </a:r>
          </a:p>
          <a:p>
            <a:pPr marL="700088" indent="-342900">
              <a:buBlip>
                <a:blip r:embed="rId2"/>
              </a:buBlip>
            </a:pP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Check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if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conda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in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added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your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 ($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7188" indent="0">
              <a:buNone/>
            </a:pP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it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 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in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your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71463" indent="-271463"/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echo 'export PATH="${VSC_DATA}/miniconda3/bin:${PATH}" ' &gt;&gt; .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18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</a:t>
            </a:r>
            <a:r>
              <a:rPr lang="en-US" altLang="zh-TW" dirty="0" err="1">
                <a:solidFill>
                  <a:srgbClr val="4E5865"/>
                </a:solidFill>
                <a:ea typeface="新細明體" panose="02020500000000000000" pitchFamily="18" charset="-120"/>
              </a:rPr>
              <a:t>conda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 usage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20000"/>
            <a:ext cx="11817530" cy="4428000"/>
          </a:xfrm>
        </p:spPr>
        <p:txBody>
          <a:bodyPr/>
          <a:lstStyle/>
          <a:p>
            <a:pPr marL="819150" indent="-4572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</a:rPr>
              <a:t>Create</a:t>
            </a:r>
            <a:r>
              <a:rPr lang="nl-BE" dirty="0">
                <a:solidFill>
                  <a:srgbClr val="4E5865"/>
                </a:solidFill>
              </a:rPr>
              <a:t> a </a:t>
            </a:r>
            <a:r>
              <a:rPr lang="nl-BE" dirty="0" err="1">
                <a:solidFill>
                  <a:srgbClr val="4E5865"/>
                </a:solidFill>
              </a:rPr>
              <a:t>conda</a:t>
            </a:r>
            <a:r>
              <a:rPr lang="nl-BE" dirty="0">
                <a:solidFill>
                  <a:srgbClr val="4E5865"/>
                </a:solidFill>
              </a:rPr>
              <a:t> environment </a:t>
            </a:r>
            <a:r>
              <a:rPr lang="nl-BE" dirty="0" err="1">
                <a:solidFill>
                  <a:srgbClr val="4E5865"/>
                </a:solidFill>
              </a:rPr>
              <a:t>including</a:t>
            </a:r>
            <a:r>
              <a:rPr lang="nl-BE" dirty="0">
                <a:solidFill>
                  <a:srgbClr val="4E5865"/>
                </a:solidFill>
              </a:rPr>
              <a:t> </a:t>
            </a:r>
            <a:r>
              <a:rPr lang="nl-BE" dirty="0" err="1">
                <a:solidFill>
                  <a:srgbClr val="4E5865"/>
                </a:solidFill>
              </a:rPr>
              <a:t>Jupyter</a:t>
            </a:r>
            <a:endParaRPr lang="nl-BE" dirty="0">
              <a:solidFill>
                <a:srgbClr val="4E5865"/>
              </a:solidFill>
            </a:endParaRPr>
          </a:p>
          <a:p>
            <a:pPr marL="361950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19150" indent="-4572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</a:rPr>
              <a:t>Activate</a:t>
            </a:r>
            <a:r>
              <a:rPr lang="nl-BE" dirty="0">
                <a:solidFill>
                  <a:srgbClr val="4E5865"/>
                </a:solidFill>
              </a:rPr>
              <a:t> </a:t>
            </a:r>
            <a:r>
              <a:rPr lang="nl-BE" dirty="0" err="1">
                <a:solidFill>
                  <a:srgbClr val="4E5865"/>
                </a:solidFill>
              </a:rPr>
              <a:t>this</a:t>
            </a:r>
            <a:r>
              <a:rPr lang="nl-BE" dirty="0">
                <a:solidFill>
                  <a:srgbClr val="4E5865"/>
                </a:solidFill>
              </a:rPr>
              <a:t>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science</a:t>
            </a:r>
          </a:p>
          <a:p>
            <a:pPr marL="819150" indent="-457200">
              <a:buBlip>
                <a:blip r:embed="rId2"/>
              </a:buBlip>
            </a:pPr>
            <a:r>
              <a:rPr lang="en-US" dirty="0">
                <a:solidFill>
                  <a:srgbClr val="4E5865"/>
                </a:solidFill>
              </a:rPr>
              <a:t>Add matplotlib package to this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matplotlib</a:t>
            </a:r>
          </a:p>
          <a:p>
            <a:pPr marL="819150" indent="-457200">
              <a:buBlip>
                <a:blip r:embed="rId2"/>
              </a:buBlip>
            </a:pPr>
            <a:r>
              <a:rPr lang="en-US" dirty="0">
                <a:solidFill>
                  <a:srgbClr val="4E5865"/>
                </a:solidFill>
              </a:rPr>
              <a:t>Return to original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deactivate</a:t>
            </a:r>
          </a:p>
          <a:p>
            <a:pPr marL="361950" indent="0">
              <a:buNone/>
            </a:pP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8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196753"/>
            <a:ext cx="7668344" cy="458211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1384" y="3429002"/>
            <a:ext cx="2160240" cy="1728190"/>
            <a:chOff x="2495600" y="3624863"/>
            <a:chExt cx="1865662" cy="1244297"/>
          </a:xfrm>
        </p:grpSpPr>
        <p:sp>
          <p:nvSpPr>
            <p:cNvPr id="4" name="Rectangle 3"/>
            <p:cNvSpPr/>
            <p:nvPr/>
          </p:nvSpPr>
          <p:spPr>
            <a:xfrm>
              <a:off x="2495600" y="4221088"/>
              <a:ext cx="1368152" cy="64807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Search you keywords here; e.g. </a:t>
              </a:r>
              <a:r>
                <a:rPr lang="en-US" sz="1400" dirty="0" err="1">
                  <a:solidFill>
                    <a:schemeClr val="bg1"/>
                  </a:solidFill>
                </a:rPr>
                <a:t>qsub</a:t>
              </a:r>
              <a:endParaRPr lang="nl-B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V="1">
              <a:off x="3179676" y="3624863"/>
              <a:ext cx="1181586" cy="59622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4220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worker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57942" y="1639662"/>
            <a:ext cx="11234057" cy="4428000"/>
          </a:xfrm>
        </p:spPr>
        <p:txBody>
          <a:bodyPr/>
          <a:lstStyle/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Copy intro training files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(/apps/</a:t>
            </a: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/training/worker/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  <a:cs typeface="Courier New" panose="02070309020205020404" pitchFamily="49" charset="0"/>
              </a:rPr>
              <a:t>)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your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Go to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exercise1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directory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worker job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output file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110</a:t>
            </a:fld>
            <a:endParaRPr lang="en-US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DCB5B946-C08C-4907-9BAB-0A4CAB5A6075}"/>
              </a:ext>
            </a:extLst>
          </p:cNvPr>
          <p:cNvSpPr>
            <a:spLocks noEditPoints="1"/>
          </p:cNvSpPr>
          <p:nvPr/>
        </p:nvSpPr>
        <p:spPr bwMode="auto">
          <a:xfrm>
            <a:off x="316477" y="6445690"/>
            <a:ext cx="214397" cy="216632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21 w 145"/>
              <a:gd name="T27" fmla="*/ 58 h 146"/>
              <a:gd name="T28" fmla="*/ 119 w 145"/>
              <a:gd name="T29" fmla="*/ 53 h 146"/>
              <a:gd name="T30" fmla="*/ 111 w 145"/>
              <a:gd name="T31" fmla="*/ 45 h 146"/>
              <a:gd name="T32" fmla="*/ 107 w 145"/>
              <a:gd name="T33" fmla="*/ 43 h 146"/>
              <a:gd name="T34" fmla="*/ 102 w 145"/>
              <a:gd name="T35" fmla="*/ 45 h 146"/>
              <a:gd name="T36" fmla="*/ 64 w 145"/>
              <a:gd name="T37" fmla="*/ 83 h 146"/>
              <a:gd name="T38" fmla="*/ 42 w 145"/>
              <a:gd name="T39" fmla="*/ 62 h 146"/>
              <a:gd name="T40" fmla="*/ 38 w 145"/>
              <a:gd name="T41" fmla="*/ 60 h 146"/>
              <a:gd name="T42" fmla="*/ 34 w 145"/>
              <a:gd name="T43" fmla="*/ 62 h 146"/>
              <a:gd name="T44" fmla="*/ 25 w 145"/>
              <a:gd name="T45" fmla="*/ 70 h 146"/>
              <a:gd name="T46" fmla="*/ 24 w 145"/>
              <a:gd name="T47" fmla="*/ 75 h 146"/>
              <a:gd name="T48" fmla="*/ 25 w 145"/>
              <a:gd name="T49" fmla="*/ 79 h 146"/>
              <a:gd name="T50" fmla="*/ 59 w 145"/>
              <a:gd name="T51" fmla="*/ 113 h 146"/>
              <a:gd name="T52" fmla="*/ 64 w 145"/>
              <a:gd name="T53" fmla="*/ 115 h 146"/>
              <a:gd name="T54" fmla="*/ 68 w 145"/>
              <a:gd name="T55" fmla="*/ 113 h 146"/>
              <a:gd name="T56" fmla="*/ 119 w 145"/>
              <a:gd name="T57" fmla="*/ 62 h 146"/>
              <a:gd name="T58" fmla="*/ 121 w 145"/>
              <a:gd name="T59" fmla="*/ 5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21" y="58"/>
                </a:moveTo>
                <a:cubicBezTo>
                  <a:pt x="121" y="56"/>
                  <a:pt x="121" y="54"/>
                  <a:pt x="119" y="53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0" y="44"/>
                  <a:pt x="108" y="43"/>
                  <a:pt x="107" y="43"/>
                </a:cubicBezTo>
                <a:cubicBezTo>
                  <a:pt x="105" y="43"/>
                  <a:pt x="103" y="44"/>
                  <a:pt x="102" y="45"/>
                </a:cubicBezTo>
                <a:cubicBezTo>
                  <a:pt x="64" y="83"/>
                  <a:pt x="64" y="83"/>
                  <a:pt x="64" y="83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1"/>
                  <a:pt x="40" y="60"/>
                  <a:pt x="38" y="60"/>
                </a:cubicBezTo>
                <a:cubicBezTo>
                  <a:pt x="36" y="60"/>
                  <a:pt x="35" y="61"/>
                  <a:pt x="34" y="62"/>
                </a:cubicBezTo>
                <a:cubicBezTo>
                  <a:pt x="25" y="70"/>
                  <a:pt x="25" y="70"/>
                  <a:pt x="25" y="70"/>
                </a:cubicBezTo>
                <a:cubicBezTo>
                  <a:pt x="24" y="72"/>
                  <a:pt x="24" y="73"/>
                  <a:pt x="24" y="75"/>
                </a:cubicBezTo>
                <a:cubicBezTo>
                  <a:pt x="24" y="76"/>
                  <a:pt x="24" y="78"/>
                  <a:pt x="25" y="7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61" y="114"/>
                  <a:pt x="62" y="115"/>
                  <a:pt x="64" y="115"/>
                </a:cubicBezTo>
                <a:cubicBezTo>
                  <a:pt x="65" y="115"/>
                  <a:pt x="67" y="114"/>
                  <a:pt x="68" y="113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21" y="61"/>
                  <a:pt x="121" y="59"/>
                  <a:pt x="121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778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08155" y="81234"/>
          <a:ext cx="12015019" cy="60223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626942">
                  <a:extLst>
                    <a:ext uri="{9D8B030D-6E8A-4147-A177-3AD203B41FA5}">
                      <a16:colId xmlns:a16="http://schemas.microsoft.com/office/drawing/2014/main" val="1674356392"/>
                    </a:ext>
                  </a:extLst>
                </a:gridCol>
                <a:gridCol w="5388077">
                  <a:extLst>
                    <a:ext uri="{9D8B030D-6E8A-4147-A177-3AD203B41FA5}">
                      <a16:colId xmlns:a16="http://schemas.microsoft.com/office/drawing/2014/main" val="745218725"/>
                    </a:ext>
                  </a:extLst>
                </a:gridCol>
              </a:tblGrid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Command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Purpose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096036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sbatch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 batch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43910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srun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an interactive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25469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scancel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Cancel a specific pending or running job 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31618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job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slurm_jobinfo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job info (very useful to diagnose issues)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9822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--long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Status of all recent jobs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16296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--start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Give a rough estimate of start time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0807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Info about the state of available partitions and nodes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26251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sacct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--batch --job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Show minimal info about a queue or partition (-p)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82086"/>
                  </a:ext>
                </a:extLst>
              </a:tr>
              <a:tr h="8892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slurmtop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node &lt;hostname&gt;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the cluster</a:t>
                      </a:r>
                      <a:endParaRPr lang="en-GB" sz="1800" b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Get detailed information about the status of a node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14137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-balance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all your available credit projects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533005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-list-allocations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overview of your credit allocation history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3165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57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8476" y="843262"/>
            <a:ext cx="898137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VSC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9533" y="1244807"/>
            <a:ext cx="423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Questions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533" y="1877115"/>
            <a:ext cx="1171955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solidFill>
                  <a:srgbClr val="DB6C3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hpcinfo@kuleuven.be</a:t>
            </a:r>
            <a:r>
              <a:rPr lang="pl-PL" altLang="en-US" sz="2200" dirty="0">
                <a:solidFill>
                  <a:srgbClr val="DB6C30"/>
                </a:solidFill>
              </a:rPr>
              <a:t> </a:t>
            </a:r>
            <a:r>
              <a:rPr lang="pl-PL" altLang="en-US" sz="2200" dirty="0"/>
              <a:t>or </a:t>
            </a:r>
            <a:r>
              <a:rPr lang="pl-PL" altLang="en-US" sz="2200" dirty="0">
                <a:solidFill>
                  <a:srgbClr val="DB6C3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https://admin.kuleuven.be/icts/HPCinfo_form/HPC-info-formulier</a:t>
            </a:r>
            <a:endParaRPr lang="pl-PL" altLang="en-US" sz="2200" dirty="0">
              <a:solidFill>
                <a:srgbClr val="DB6C30"/>
              </a:solidFill>
            </a:endParaRPr>
          </a:p>
          <a:p>
            <a:endParaRPr lang="nl-NL" altLang="en-US" sz="2200" dirty="0">
              <a:solidFill>
                <a:srgbClr val="DB6C30"/>
              </a:solidFill>
            </a:endParaRPr>
          </a:p>
          <a:p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http://www.vscentrum.be/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en-US" altLang="en-US" sz="2200" dirty="0"/>
          </a:p>
          <a:p>
            <a:r>
              <a:rPr lang="en-US" altLang="en-US" sz="2200" dirty="0"/>
              <a:t>VSC documentation: </a:t>
            </a:r>
            <a:r>
              <a:rPr lang="nl-BE" sz="2000" dirty="0">
                <a:solidFill>
                  <a:srgbClr val="DB6C30"/>
                </a:solidFill>
              </a:rPr>
              <a:t>https://docs.vscentrum.be/en/latest/</a:t>
            </a:r>
            <a:br>
              <a:rPr lang="nl-BE" sz="2000" dirty="0"/>
            </a:br>
            <a:endParaRPr lang="nl-BE" sz="2000" dirty="0"/>
          </a:p>
          <a:p>
            <a:r>
              <a:rPr lang="en-US" altLang="en-US" sz="2200" dirty="0"/>
              <a:t>VSC agenda: training sessions, events</a:t>
            </a:r>
          </a:p>
          <a:p>
            <a:endParaRPr lang="en-US" altLang="en-US" sz="2200" dirty="0"/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5"/>
              </a:rPr>
              <a:t>http://status.vscentrum.be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pl-PL" altLang="en-US" sz="2200" dirty="0">
              <a:solidFill>
                <a:srgbClr val="DB6C30"/>
              </a:solidFill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A89C74F-8936-41AF-92D5-F7BAA43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17897"/>
      </p:ext>
    </p:extLst>
  </p:cSld>
  <p:clrMapOvr>
    <a:masterClrMapping/>
  </p:clrMapOvr>
  <p:transition spd="slow">
    <p:cover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25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556793"/>
            <a:ext cx="6950023" cy="421485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51384" y="188639"/>
            <a:ext cx="5040560" cy="2016225"/>
            <a:chOff x="-972616" y="188639"/>
            <a:chExt cx="5040560" cy="2016225"/>
          </a:xfrm>
        </p:grpSpPr>
        <p:sp>
          <p:nvSpPr>
            <p:cNvPr id="4" name="Rounded Rectangle 3"/>
            <p:cNvSpPr/>
            <p:nvPr/>
          </p:nvSpPr>
          <p:spPr>
            <a:xfrm>
              <a:off x="-972616" y="188639"/>
              <a:ext cx="3168352" cy="12241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To manage your </a:t>
              </a:r>
              <a:br>
                <a:rPr lang="en-US" sz="2000" dirty="0"/>
              </a:br>
              <a:r>
                <a:rPr lang="en-US" sz="2000" dirty="0"/>
                <a:t>VSC account:</a:t>
              </a:r>
              <a:br>
                <a:rPr lang="en-US" sz="2000" dirty="0"/>
              </a:br>
              <a:r>
                <a:rPr lang="en-US" sz="2000" b="1" dirty="0">
                  <a:solidFill>
                    <a:schemeClr val="bg2"/>
                  </a:solidFill>
                  <a:hlinkClick r:id="rId3" action="ppaction://hlinkfile"/>
                </a:rPr>
                <a:t>account.vscentrum.be</a:t>
              </a:r>
              <a:endParaRPr lang="nl-BE" sz="20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979712" y="1844824"/>
              <a:ext cx="2088232" cy="360040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Connector 6"/>
            <p:cNvCxnSpPr>
              <a:stCxn id="4" idx="2"/>
              <a:endCxn id="5" idx="0"/>
            </p:cNvCxnSpPr>
            <p:nvPr/>
          </p:nvCxnSpPr>
          <p:spPr>
            <a:xfrm>
              <a:off x="611560" y="1412776"/>
              <a:ext cx="2412268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151784" y="2348880"/>
            <a:ext cx="1944216" cy="936104"/>
            <a:chOff x="2627784" y="2348880"/>
            <a:chExt cx="1944216" cy="936104"/>
          </a:xfrm>
        </p:grpSpPr>
        <p:sp>
          <p:nvSpPr>
            <p:cNvPr id="8" name="Line Callout 1 7"/>
            <p:cNvSpPr/>
            <p:nvPr/>
          </p:nvSpPr>
          <p:spPr>
            <a:xfrm>
              <a:off x="2843808" y="2348880"/>
              <a:ext cx="1728192" cy="50405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Upload more SSH public keys</a:t>
              </a:r>
              <a:endParaRPr lang="nl-BE" sz="16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627784" y="2852936"/>
              <a:ext cx="216024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367808" y="3573016"/>
            <a:ext cx="1656184" cy="1224136"/>
            <a:chOff x="2843808" y="3573016"/>
            <a:chExt cx="1656184" cy="1224136"/>
          </a:xfrm>
        </p:grpSpPr>
        <p:sp>
          <p:nvSpPr>
            <p:cNvPr id="12" name="Line Callout 1 11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or request to join a new group</a:t>
              </a:r>
              <a:endParaRPr lang="nl-BE" dirty="0"/>
            </a:p>
          </p:txBody>
        </p: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3671900" y="3573016"/>
              <a:ext cx="468052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79436" y="3593584"/>
            <a:ext cx="2296884" cy="1275576"/>
            <a:chOff x="5155436" y="3593584"/>
            <a:chExt cx="2296884" cy="1275576"/>
          </a:xfrm>
        </p:grpSpPr>
        <p:sp>
          <p:nvSpPr>
            <p:cNvPr id="15" name="Line Callout 1 14"/>
            <p:cNvSpPr/>
            <p:nvPr/>
          </p:nvSpPr>
          <p:spPr>
            <a:xfrm>
              <a:off x="5364087" y="4005064"/>
              <a:ext cx="2088233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Moderate your own groups (add/remove users)</a:t>
              </a:r>
              <a:endParaRPr lang="nl-BE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155436" y="3593584"/>
              <a:ext cx="208651" cy="41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0357" y="3356992"/>
            <a:ext cx="2457271" cy="1152128"/>
            <a:chOff x="2843808" y="3645024"/>
            <a:chExt cx="2112795" cy="1152128"/>
          </a:xfrm>
        </p:grpSpPr>
        <p:sp>
          <p:nvSpPr>
            <p:cNvPr id="23" name="Line Callout 1 22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Upload SSH Key</a:t>
              </a:r>
              <a:br>
                <a:rPr lang="en-US" dirty="0"/>
              </a:br>
              <a:r>
                <a:rPr lang="en-US" dirty="0"/>
                <a:t>Request account</a:t>
              </a:r>
              <a:endParaRPr lang="nl-BE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492254" y="3645024"/>
              <a:ext cx="464349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1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66" y="250873"/>
            <a:ext cx="4968552" cy="810884"/>
          </a:xfrm>
        </p:spPr>
        <p:txBody>
          <a:bodyPr/>
          <a:lstStyle/>
          <a:p>
            <a:r>
              <a:rPr lang="en-US" dirty="0"/>
              <a:t>Support and Services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13</a:t>
            </a:fld>
            <a:endParaRPr lang="nl-BE"/>
          </a:p>
        </p:txBody>
      </p:sp>
      <p:grpSp>
        <p:nvGrpSpPr>
          <p:cNvPr id="45" name="Group 44"/>
          <p:cNvGrpSpPr/>
          <p:nvPr/>
        </p:nvGrpSpPr>
        <p:grpSpPr>
          <a:xfrm>
            <a:off x="2149466" y="1256105"/>
            <a:ext cx="7704855" cy="4822180"/>
            <a:chOff x="719572" y="1017910"/>
            <a:chExt cx="7704855" cy="4822180"/>
          </a:xfrm>
        </p:grpSpPr>
        <p:grpSp>
          <p:nvGrpSpPr>
            <p:cNvPr id="27" name="Group 26"/>
            <p:cNvGrpSpPr/>
            <p:nvPr/>
          </p:nvGrpSpPr>
          <p:grpSpPr>
            <a:xfrm>
              <a:off x="3493320" y="1175744"/>
              <a:ext cx="4931107" cy="1243825"/>
              <a:chOff x="2773748" y="157834"/>
              <a:chExt cx="4931107" cy="1243825"/>
            </a:xfrm>
          </p:grpSpPr>
          <p:sp>
            <p:nvSpPr>
              <p:cNvPr id="43" name="Round Same Side Corner Rectangle 42"/>
              <p:cNvSpPr/>
              <p:nvPr/>
            </p:nvSpPr>
            <p:spPr>
              <a:xfrm rot="5400000">
                <a:off x="4617389" y="-1685807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 Same Side Corner Rectangle 4"/>
              <p:cNvSpPr/>
              <p:nvPr/>
            </p:nvSpPr>
            <p:spPr>
              <a:xfrm>
                <a:off x="2773749" y="218552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r>
                  <a:rPr lang="en-US" sz="2000" dirty="0"/>
                  <a:t>Helpdesk (</a:t>
                </a:r>
                <a:r>
                  <a:rPr lang="en-US" sz="2000" b="1" dirty="0">
                    <a:hlinkClick r:id="rId2"/>
                  </a:rPr>
                  <a:t>hpcinfo@kuleuven.be</a:t>
                </a:r>
                <a:r>
                  <a:rPr lang="en-US" sz="2000" dirty="0"/>
                  <a:t>) 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Monitoring and reporting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719572" y="1017910"/>
              <a:ext cx="2773748" cy="1554782"/>
              <a:chOff x="0" y="0"/>
              <a:chExt cx="2773748" cy="155478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0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6"/>
              <p:cNvSpPr/>
              <p:nvPr/>
            </p:nvSpPr>
            <p:spPr>
              <a:xfrm>
                <a:off x="75898" y="75898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Basic support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493320" y="2808266"/>
              <a:ext cx="4931107" cy="1243825"/>
              <a:chOff x="2773748" y="1790356"/>
              <a:chExt cx="4931107" cy="1243825"/>
            </a:xfrm>
          </p:grpSpPr>
          <p:sp>
            <p:nvSpPr>
              <p:cNvPr id="39" name="Round Same Side Corner Rectangle 38"/>
              <p:cNvSpPr/>
              <p:nvPr/>
            </p:nvSpPr>
            <p:spPr>
              <a:xfrm rot="5400000">
                <a:off x="4617389" y="-5328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Round Same Side Corner Rectangle 8"/>
              <p:cNvSpPr/>
              <p:nvPr/>
            </p:nvSpPr>
            <p:spPr>
              <a:xfrm>
                <a:off x="2773749" y="1851074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Installation and porting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Optimisation and debugging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Benchmarking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Workflows </a:t>
                </a:r>
                <a:r>
                  <a:rPr lang="pl-PL" sz="2000" dirty="0"/>
                  <a:t>and</a:t>
                </a:r>
                <a:r>
                  <a:rPr lang="en-GB" sz="2000" dirty="0"/>
                  <a:t> best practices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19572" y="2652786"/>
              <a:ext cx="2773748" cy="1554782"/>
              <a:chOff x="0" y="1634876"/>
              <a:chExt cx="2773748" cy="155478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0" y="1634876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Rounded Rectangle 10"/>
              <p:cNvSpPr/>
              <p:nvPr/>
            </p:nvSpPr>
            <p:spPr>
              <a:xfrm>
                <a:off x="75898" y="1710774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Application support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93320" y="4440786"/>
              <a:ext cx="4931107" cy="1243825"/>
              <a:chOff x="2773748" y="3422876"/>
              <a:chExt cx="4931107" cy="1243825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 rot="5400000">
                <a:off x="4617389" y="157923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Round Same Side Corner Rectangle 12"/>
              <p:cNvSpPr/>
              <p:nvPr/>
            </p:nvSpPr>
            <p:spPr>
              <a:xfrm>
                <a:off x="2773749" y="3483595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Documentation and tutorials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Scheduled trainings /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 request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One-to-one sessions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9572" y="4285308"/>
              <a:ext cx="2773748" cy="1554782"/>
              <a:chOff x="0" y="3267398"/>
              <a:chExt cx="2773748" cy="155478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0" y="3267398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ounded Rectangle 14"/>
              <p:cNvSpPr/>
              <p:nvPr/>
            </p:nvSpPr>
            <p:spPr>
              <a:xfrm>
                <a:off x="75898" y="3343296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Training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57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569323EB-D539-4D2D-857C-BCBD7A7C7242}" type="slidenum">
              <a:rPr lang="nl-BE" smtClean="0"/>
              <a:t>14</a:t>
            </a:fld>
            <a:endParaRPr lang="nl-BE"/>
          </a:p>
        </p:txBody>
      </p:sp>
      <p:sp>
        <p:nvSpPr>
          <p:cNvPr id="3" name="TextBox 2"/>
          <p:cNvSpPr txBox="1"/>
          <p:nvPr/>
        </p:nvSpPr>
        <p:spPr>
          <a:xfrm>
            <a:off x="518042" y="1081372"/>
            <a:ext cx="7322128" cy="47089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Create a secure (4096 bit) </a:t>
            </a:r>
            <a:r>
              <a:rPr lang="en-US" sz="2000" dirty="0">
                <a:hlinkClick r:id="rId3"/>
              </a:rPr>
              <a:t>SSH key pairs</a:t>
            </a:r>
            <a:br>
              <a:rPr lang="en-US" sz="2000" dirty="0"/>
            </a:br>
            <a:r>
              <a:rPr lang="en-US" sz="2000" dirty="0"/>
              <a:t>Upload it on the account page: </a:t>
            </a:r>
            <a:r>
              <a:rPr lang="en-US" sz="2000" dirty="0">
                <a:hlinkClick r:id="rId4"/>
              </a:rPr>
              <a:t>www.account.vscentrum.be</a:t>
            </a:r>
            <a:r>
              <a:rPr lang="en-US" sz="20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You need to </a:t>
            </a:r>
            <a:r>
              <a:rPr lang="en-US" sz="2000" dirty="0">
                <a:hlinkClick r:id="rId5"/>
              </a:rPr>
              <a:t>request a VSC account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Normally processed swiftly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6"/>
              </a:rPr>
              <a:t>introductory credits</a:t>
            </a:r>
            <a:r>
              <a:rPr lang="en-US" sz="2000" dirty="0"/>
              <a:t> (2M free credits for 6 months)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7"/>
              </a:rPr>
              <a:t>project credits</a:t>
            </a:r>
            <a:r>
              <a:rPr lang="en-US" sz="2000" dirty="0"/>
              <a:t> (for supervisors and project leaders)</a:t>
            </a:r>
            <a:br>
              <a:rPr lang="en-US" sz="2000" dirty="0"/>
            </a:br>
            <a:r>
              <a:rPr lang="en-US" sz="2000" dirty="0"/>
              <a:t>You need to create a VSC group</a:t>
            </a:r>
            <a:br>
              <a:rPr lang="en-US" sz="2000" dirty="0"/>
            </a:br>
            <a:r>
              <a:rPr lang="en-US" sz="2000" dirty="0"/>
              <a:t>Add users to the group to give them access to use credits</a:t>
            </a:r>
            <a:br>
              <a:rPr lang="en-US" sz="2000" dirty="0"/>
            </a:br>
            <a:r>
              <a:rPr lang="en-US" sz="2000" dirty="0"/>
              <a:t>Fill out the request form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Extra storage requests</a:t>
            </a:r>
            <a:br>
              <a:rPr lang="en-US" sz="2000" dirty="0"/>
            </a:br>
            <a:r>
              <a:rPr lang="en-US" sz="2000" dirty="0"/>
              <a:t>Scratch extension: free of charge</a:t>
            </a:r>
            <a:br>
              <a:rPr lang="en-US" sz="2000" dirty="0"/>
            </a:br>
            <a:r>
              <a:rPr lang="en-US" sz="2000" dirty="0"/>
              <a:t>Staging </a:t>
            </a:r>
            <a:r>
              <a:rPr lang="en-US" sz="2000" dirty="0" err="1"/>
              <a:t>fileset</a:t>
            </a:r>
            <a:r>
              <a:rPr lang="en-US" sz="2000" dirty="0"/>
              <a:t>: 20 € per TB per year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All service costs (compute and storage) are all explained </a:t>
            </a:r>
            <a:br>
              <a:rPr lang="en-US" sz="2000" dirty="0"/>
            </a:br>
            <a:r>
              <a:rPr lang="en-US" sz="2000" dirty="0"/>
              <a:t>Go to ICTS service </a:t>
            </a:r>
            <a:r>
              <a:rPr lang="en-US" sz="2000" dirty="0" err="1"/>
              <a:t>catalogus</a:t>
            </a:r>
            <a:r>
              <a:rPr lang="en-US" sz="2000" dirty="0"/>
              <a:t>: </a:t>
            </a:r>
            <a:r>
              <a:rPr lang="nl-BE" sz="2000" dirty="0">
                <a:hlinkClick r:id="rId8"/>
              </a:rPr>
              <a:t>https://icts.kuleuven.be/sc</a:t>
            </a:r>
            <a:br>
              <a:rPr lang="nl-BE" sz="2000" dirty="0"/>
            </a:br>
            <a:r>
              <a:rPr lang="nl-BE" sz="2000" dirty="0"/>
              <a:t>Click on </a:t>
            </a:r>
            <a:r>
              <a:rPr lang="nl-BE" sz="2000" dirty="0">
                <a:hlinkClick r:id="rId9"/>
              </a:rPr>
              <a:t>High Performance Computing</a:t>
            </a:r>
            <a:r>
              <a:rPr lang="nl-BE" sz="2000" dirty="0"/>
              <a:t> (NL/EN)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1650" y="419826"/>
            <a:ext cx="6528128" cy="7494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Become a VSC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256" y="3589751"/>
            <a:ext cx="3546352" cy="2417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256" y="977298"/>
            <a:ext cx="3546352" cy="2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Specialized track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63581" y="2062758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9768" y="2087300"/>
            <a:ext cx="12157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2617" y="2271966"/>
            <a:ext cx="26932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systems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1920" y="2760514"/>
            <a:ext cx="387954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6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90841" y="1273608"/>
            <a:ext cx="25426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2029" y="4986965"/>
            <a:ext cx="98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394" y="5202337"/>
            <a:ext cx="524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4020866" y="2271966"/>
            <a:ext cx="638902" cy="16012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020866" y="2456230"/>
            <a:ext cx="904954" cy="9007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4020866" y="2438933"/>
            <a:ext cx="1315599" cy="54269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5145714" y="4034277"/>
            <a:ext cx="1674359" cy="9381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5130685" y="4077072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4285" y="247524"/>
            <a:ext cx="2454164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Infosessions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81356" y="475344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97602" y="3707740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8645" y="5291916"/>
            <a:ext cx="26995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9409" y="4443764"/>
            <a:ext cx="27045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High Performance Python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1344" y="6452837"/>
            <a:ext cx="7201966" cy="369332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/>
            <a:r>
              <a:rPr lang="pl-PL" altLang="en-US" b="1" dirty="0" err="1"/>
              <a:t>Stay</a:t>
            </a:r>
            <a:r>
              <a:rPr lang="pl-PL" altLang="en-US" b="1" dirty="0"/>
              <a:t> </a:t>
            </a:r>
            <a:r>
              <a:rPr lang="pl-PL" altLang="en-US" b="1" dirty="0" err="1"/>
              <a:t>up</a:t>
            </a:r>
            <a:r>
              <a:rPr lang="pl-PL" altLang="en-US" b="1" dirty="0"/>
              <a:t>-to-</a:t>
            </a:r>
            <a:r>
              <a:rPr lang="pl-PL" altLang="en-US" b="1" dirty="0" err="1"/>
              <a:t>date</a:t>
            </a:r>
            <a:r>
              <a:rPr lang="pl-PL" altLang="en-US" b="1" dirty="0"/>
              <a:t> </a:t>
            </a:r>
            <a:r>
              <a:rPr lang="pl-PL" alt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https://www.vscentrum.be/en/education-and-trainings</a:t>
            </a:r>
            <a:endParaRPr lang="pl-PL" altLang="en-US" b="1" dirty="0"/>
          </a:p>
        </p:txBody>
      </p:sp>
      <p:cxnSp>
        <p:nvCxnSpPr>
          <p:cNvPr id="28" name="Straight Arrow Connector 27"/>
          <p:cNvCxnSpPr>
            <a:cxnSpLocks/>
            <a:stCxn id="5" idx="3"/>
          </p:cNvCxnSpPr>
          <p:nvPr/>
        </p:nvCxnSpPr>
        <p:spPr>
          <a:xfrm flipV="1">
            <a:off x="5875489" y="1680086"/>
            <a:ext cx="414213" cy="591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90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7919657" y="1444711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09778" y="1288066"/>
            <a:ext cx="1725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544274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539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3232" y="1878092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7441" y="3347700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78042" y="519717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8792" y="2767750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879976" y="2286165"/>
            <a:ext cx="410646" cy="44795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4F7BC4-8166-E68A-7C0A-B3424E1CC34B}"/>
              </a:ext>
            </a:extLst>
          </p:cNvPr>
          <p:cNvSpPr txBox="1"/>
          <p:nvPr/>
        </p:nvSpPr>
        <p:spPr>
          <a:xfrm>
            <a:off x="6485376" y="2339588"/>
            <a:ext cx="13570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DE9AC7-B51C-F4EB-9174-5FEB59219F09}"/>
              </a:ext>
            </a:extLst>
          </p:cNvPr>
          <p:cNvSpPr txBox="1"/>
          <p:nvPr/>
        </p:nvSpPr>
        <p:spPr>
          <a:xfrm>
            <a:off x="10189134" y="3514589"/>
            <a:ext cx="20028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/>
              <a:t>Julia </a:t>
            </a:r>
            <a:r>
              <a:rPr lang="nl-BE" dirty="0" err="1"/>
              <a:t>good</a:t>
            </a:r>
            <a:r>
              <a:rPr lang="nl-BE" dirty="0"/>
              <a:t> bad </a:t>
            </a:r>
            <a:r>
              <a:rPr lang="nl-BE" dirty="0" err="1"/>
              <a:t>ugly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0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24532" y="1538740"/>
            <a:ext cx="5075685" cy="10081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a contractual obligation for the VSC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helps VSC secure funding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you will benefit from it in the long run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260648"/>
            <a:ext cx="9108400" cy="683976"/>
          </a:xfrm>
        </p:spPr>
        <p:txBody>
          <a:bodyPr>
            <a:normAutofit/>
          </a:bodyPr>
          <a:lstStyle/>
          <a:p>
            <a:r>
              <a:rPr lang="en-US" altLang="en-US" dirty="0"/>
              <a:t>To Acknowledge VSC in publications</a:t>
            </a:r>
            <a:endParaRPr lang="nl-NL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51983" y="3212976"/>
            <a:ext cx="5112877" cy="2088232"/>
            <a:chOff x="5951983" y="2708920"/>
            <a:chExt cx="5112877" cy="2088232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5951983" y="3140968"/>
              <a:ext cx="5112877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The computational resources and services used in this work were provided by the VSC (Flemish Supercomputer Center), funded by the Research Foundation - Flanders (FWO) and the Flemish Government – department EWI.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976628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English</a:t>
              </a:r>
              <a:endParaRPr lang="nl-BE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611985" y="1106692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24532" y="3212976"/>
            <a:ext cx="5078090" cy="2088232"/>
            <a:chOff x="624532" y="2708920"/>
            <a:chExt cx="5078090" cy="2088232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>
            <a:xfrm>
              <a:off x="624532" y="3140968"/>
              <a:ext cx="5075685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De </a:t>
              </a:r>
              <a:r>
                <a:rPr lang="en-US" sz="2000" i="1" dirty="0" err="1"/>
                <a:t>rekeninfrastructuur</a:t>
              </a:r>
              <a:r>
                <a:rPr lang="en-US" sz="2000" i="1" dirty="0"/>
                <a:t> </a:t>
              </a:r>
              <a:r>
                <a:rPr lang="en-US" sz="2000" i="1" dirty="0" err="1"/>
                <a:t>en</a:t>
              </a:r>
              <a:r>
                <a:rPr lang="en-US" sz="2000" i="1" dirty="0"/>
                <a:t> </a:t>
              </a:r>
              <a:r>
                <a:rPr lang="en-US" sz="2000" i="1" dirty="0" err="1"/>
                <a:t>dienstverlening</a:t>
              </a:r>
              <a:r>
                <a:rPr lang="en-US" sz="2000" i="1" dirty="0"/>
                <a:t> </a:t>
              </a:r>
              <a:r>
                <a:rPr lang="en-US" sz="2000" i="1" dirty="0" err="1"/>
                <a:t>gebruikt</a:t>
              </a:r>
              <a:r>
                <a:rPr lang="en-US" sz="2000" i="1" dirty="0"/>
                <a:t> in </a:t>
              </a:r>
              <a:r>
                <a:rPr lang="en-US" sz="2000" i="1" dirty="0" err="1"/>
                <a:t>dit</a:t>
              </a:r>
              <a:r>
                <a:rPr lang="en-US" sz="2000" i="1" dirty="0"/>
                <a:t> </a:t>
              </a:r>
              <a:r>
                <a:rPr lang="en-US" sz="2000" i="1" dirty="0" err="1"/>
                <a:t>werk</a:t>
              </a:r>
              <a:r>
                <a:rPr lang="en-US" sz="2000" i="1" dirty="0"/>
                <a:t>, </a:t>
              </a:r>
              <a:r>
                <a:rPr lang="en-US" sz="2000" i="1" dirty="0" err="1"/>
                <a:t>werd</a:t>
              </a:r>
              <a:r>
                <a:rPr lang="en-US" sz="2000" i="1" dirty="0"/>
                <a:t> </a:t>
              </a:r>
              <a:r>
                <a:rPr lang="en-US" sz="2000" i="1" dirty="0" err="1"/>
                <a:t>voorzien</a:t>
              </a:r>
              <a:r>
                <a:rPr lang="en-US" sz="2000" i="1" dirty="0"/>
                <a:t> door het VSC (</a:t>
              </a:r>
              <a:r>
                <a:rPr lang="en-US" sz="2000" i="1" dirty="0" err="1"/>
                <a:t>Vlaams</a:t>
              </a:r>
              <a:r>
                <a:rPr lang="en-US" sz="2000" i="1" dirty="0"/>
                <a:t> Supercomputer Centrum), </a:t>
              </a:r>
              <a:r>
                <a:rPr lang="en-US" sz="2000" i="1" dirty="0" err="1"/>
                <a:t>gefinancierd</a:t>
              </a:r>
              <a:r>
                <a:rPr lang="en-US" sz="2000" i="1" dirty="0"/>
                <a:t> door het FWO </a:t>
              </a:r>
              <a:r>
                <a:rPr lang="en-US" sz="2000" i="1" dirty="0" err="1"/>
                <a:t>en</a:t>
              </a:r>
              <a:r>
                <a:rPr lang="en-US" sz="2000" i="1" dirty="0"/>
                <a:t> de </a:t>
              </a:r>
              <a:r>
                <a:rPr lang="en-US" sz="2000" i="1" dirty="0" err="1"/>
                <a:t>Vlaamse</a:t>
              </a:r>
              <a:r>
                <a:rPr lang="en-US" sz="2000" i="1" dirty="0"/>
                <a:t> </a:t>
              </a:r>
              <a:r>
                <a:rPr lang="en-US" sz="2000" i="1" dirty="0" err="1"/>
                <a:t>regering</a:t>
              </a:r>
              <a:r>
                <a:rPr lang="en-US" sz="2000" i="1" dirty="0"/>
                <a:t> – </a:t>
              </a:r>
              <a:r>
                <a:rPr lang="en-US" sz="2000" i="1" dirty="0" err="1"/>
                <a:t>departement</a:t>
              </a:r>
              <a:r>
                <a:rPr lang="en-US" sz="2000" i="1" dirty="0"/>
                <a:t> EWI.</a:t>
              </a:r>
              <a:endParaRPr lang="en-US" sz="2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14390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het </a:t>
              </a:r>
              <a:r>
                <a:rPr lang="en-US" dirty="0" err="1"/>
                <a:t>nederlands</a:t>
              </a:r>
              <a:endParaRPr lang="nl-BE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9175" y="1106692"/>
            <a:ext cx="5075685" cy="1440160"/>
            <a:chOff x="5989175" y="1106692"/>
            <a:chExt cx="5075685" cy="1440160"/>
          </a:xfrm>
        </p:grpSpPr>
        <p:sp>
          <p:nvSpPr>
            <p:cNvPr id="3" name="Rectangle 2"/>
            <p:cNvSpPr/>
            <p:nvPr/>
          </p:nvSpPr>
          <p:spPr>
            <a:xfrm>
              <a:off x="8976628" y="1106692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 KU Leuven</a:t>
              </a:r>
              <a:endParaRPr lang="nl-BE" dirty="0"/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5989175" y="1538740"/>
              <a:ext cx="5075685" cy="1008112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q"/>
              </a:pPr>
              <a:r>
                <a:rPr lang="en-US" sz="2000" dirty="0"/>
                <a:t> add the relevant papers to the virtual collection "High Performance Computing" in </a:t>
              </a:r>
              <a:r>
                <a:rPr lang="en-US" sz="2000" dirty="0" err="1"/>
                <a:t>Lirias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4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3046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Tier-2 Clusters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5" y="192069"/>
            <a:ext cx="74413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What is a Cluster?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18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350023" y="3648597"/>
            <a:ext cx="1058597" cy="2254184"/>
            <a:chOff x="5781249" y="4359400"/>
            <a:chExt cx="1058597" cy="2254184"/>
          </a:xfrm>
        </p:grpSpPr>
        <p:sp>
          <p:nvSpPr>
            <p:cNvPr id="14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93149" y="324779"/>
            <a:ext cx="5263954" cy="3033440"/>
            <a:chOff x="5008510" y="642174"/>
            <a:chExt cx="5263954" cy="3033440"/>
          </a:xfrm>
        </p:grpSpPr>
        <p:sp>
          <p:nvSpPr>
            <p:cNvPr id="18" name="Up-Down Arrow 115"/>
            <p:cNvSpPr/>
            <p:nvPr/>
          </p:nvSpPr>
          <p:spPr>
            <a:xfrm>
              <a:off x="7545337" y="3069144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Infiniband</a:t>
              </a:r>
              <a:r>
                <a:rPr lang="en-US" sz="1400" dirty="0">
                  <a:solidFill>
                    <a:srgbClr val="FFFFFF"/>
                  </a:solidFill>
                </a:rPr>
                <a:t> interconnect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5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35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2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6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6900246" y="3501008"/>
            <a:ext cx="5084849" cy="1612945"/>
            <a:chOff x="5115607" y="3818403"/>
            <a:chExt cx="5084849" cy="1612945"/>
          </a:xfrm>
        </p:grpSpPr>
        <p:cxnSp>
          <p:nvCxnSpPr>
            <p:cNvPr id="74" name="Straight Connector 6"/>
            <p:cNvCxnSpPr/>
            <p:nvPr/>
          </p:nvCxnSpPr>
          <p:spPr>
            <a:xfrm>
              <a:off x="5147127" y="3818403"/>
              <a:ext cx="5053329" cy="0"/>
            </a:xfrm>
            <a:prstGeom prst="line">
              <a:avLst/>
            </a:prstGeom>
            <a:ln w="228600" cap="rnd"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5115607" y="3978820"/>
              <a:ext cx="1942753" cy="1452528"/>
              <a:chOff x="1933959" y="4339322"/>
              <a:chExt cx="1942753" cy="1452528"/>
            </a:xfrm>
          </p:grpSpPr>
          <p:sp>
            <p:nvSpPr>
              <p:cNvPr id="76" name="Rounded Rectangle 18"/>
              <p:cNvSpPr/>
              <p:nvPr/>
            </p:nvSpPr>
            <p:spPr>
              <a:xfrm>
                <a:off x="2138825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Up-Down Arrow 20"/>
              <p:cNvSpPr/>
              <p:nvPr/>
            </p:nvSpPr>
            <p:spPr>
              <a:xfrm>
                <a:off x="2351774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TextBox 23"/>
              <p:cNvSpPr txBox="1"/>
              <p:nvPr/>
            </p:nvSpPr>
            <p:spPr>
              <a:xfrm>
                <a:off x="1933959" y="5422518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Login nodes</a:t>
                </a:r>
              </a:p>
            </p:txBody>
          </p:sp>
          <p:sp>
            <p:nvSpPr>
              <p:cNvPr id="79" name="Up-Down Arrow 20"/>
              <p:cNvSpPr/>
              <p:nvPr/>
            </p:nvSpPr>
            <p:spPr>
              <a:xfrm>
                <a:off x="3174142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Rounded Rectangle 18"/>
              <p:cNvSpPr/>
              <p:nvPr/>
            </p:nvSpPr>
            <p:spPr>
              <a:xfrm>
                <a:off x="2942071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2" name="Rectangle 3"/>
          <p:cNvSpPr txBox="1">
            <a:spLocks noChangeArrowheads="1"/>
          </p:cNvSpPr>
          <p:nvPr/>
        </p:nvSpPr>
        <p:spPr>
          <a:xfrm>
            <a:off x="720000" y="1268760"/>
            <a:ext cx="5790933" cy="4968552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cluster is comprised of </a:t>
            </a:r>
            <a:r>
              <a:rPr lang="en-US" sz="2400" b="1" dirty="0"/>
              <a:t>many powerful interconnected compute nodes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Terminology: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72952" y="2924944"/>
          <a:ext cx="540749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99">
                  <a:extLst>
                    <a:ext uri="{9D8B030D-6E8A-4147-A177-3AD203B41FA5}">
                      <a16:colId xmlns:a16="http://schemas.microsoft.com/office/drawing/2014/main" val="2398815006"/>
                    </a:ext>
                  </a:extLst>
                </a:gridCol>
                <a:gridCol w="2432446">
                  <a:extLst>
                    <a:ext uri="{9D8B030D-6E8A-4147-A177-3AD203B41FA5}">
                      <a16:colId xmlns:a16="http://schemas.microsoft.com/office/drawing/2014/main" val="2490871188"/>
                    </a:ext>
                  </a:extLst>
                </a:gridCol>
                <a:gridCol w="1893546">
                  <a:extLst>
                    <a:ext uri="{9D8B030D-6E8A-4147-A177-3AD203B41FA5}">
                      <a16:colId xmlns:a16="http://schemas.microsoft.com/office/drawing/2014/main" val="2893503187"/>
                    </a:ext>
                  </a:extLst>
                </a:gridCol>
              </a:tblGrid>
              <a:tr h="146097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What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Components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17926"/>
                  </a:ext>
                </a:extLst>
              </a:tr>
              <a:tr h="528754">
                <a:tc>
                  <a:txBody>
                    <a:bodyPr/>
                    <a:lstStyle/>
                    <a:p>
                      <a:r>
                        <a:rPr lang="nl-BE" sz="1200" b="1" dirty="0"/>
                        <a:t>Cluster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The primary part of a cluster are its many powerful interconnected compute nodes.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Compute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Login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Storage </a:t>
                      </a:r>
                      <a:r>
                        <a:rPr lang="nl-BE" sz="1200" dirty="0" err="1"/>
                        <a:t>space</a:t>
                      </a:r>
                      <a:endParaRPr lang="nl-BE" sz="1200" dirty="0"/>
                    </a:p>
                    <a:p>
                      <a:r>
                        <a:rPr lang="nl-BE" sz="1200" dirty="0" err="1"/>
                        <a:t>Interconnect</a:t>
                      </a:r>
                      <a:r>
                        <a:rPr lang="nl-BE" sz="1200" dirty="0"/>
                        <a:t> Network</a:t>
                      </a:r>
                    </a:p>
                    <a:p>
                      <a:r>
                        <a:rPr lang="nl-BE" sz="1200" dirty="0"/>
                        <a:t>…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3220"/>
                  </a:ext>
                </a:extLst>
              </a:tr>
              <a:tr h="336480">
                <a:tc>
                  <a:txBody>
                    <a:bodyPr/>
                    <a:lstStyle/>
                    <a:p>
                      <a:r>
                        <a:rPr lang="nl-BE" sz="1200" b="1" dirty="0"/>
                        <a:t>Node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A </a:t>
                      </a:r>
                      <a:r>
                        <a:rPr lang="nl-BE" sz="1200" b="1" dirty="0"/>
                        <a:t>single computer </a:t>
                      </a:r>
                      <a:r>
                        <a:rPr lang="nl-BE" sz="1200" dirty="0" err="1"/>
                        <a:t>connected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with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other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r>
                        <a:rPr lang="nl-BE" sz="1200" baseline="0" dirty="0"/>
                        <a:t> via </a:t>
                      </a:r>
                      <a:r>
                        <a:rPr lang="nl-BE" sz="1200" baseline="0" dirty="0" err="1"/>
                        <a:t>an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interconnect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network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CPU, Storage, Memory,</a:t>
                      </a:r>
                      <a:r>
                        <a:rPr lang="nl-BE" sz="1200" baseline="0" dirty="0"/>
                        <a:t> …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53290"/>
                  </a:ext>
                </a:extLst>
              </a:tr>
              <a:tr h="432617">
                <a:tc>
                  <a:txBody>
                    <a:bodyPr/>
                    <a:lstStyle/>
                    <a:p>
                      <a:r>
                        <a:rPr lang="nl-BE" sz="1200" b="1" dirty="0"/>
                        <a:t>CPU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 Component of a computer,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also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called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the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processor</a:t>
                      </a:r>
                      <a:r>
                        <a:rPr lang="nl-BE" sz="1200" baseline="0" dirty="0"/>
                        <a:t>. 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Controllers, Cache Memory,</a:t>
                      </a:r>
                    </a:p>
                    <a:p>
                      <a:r>
                        <a:rPr lang="nl-BE" sz="1200" dirty="0"/>
                        <a:t>Processing </a:t>
                      </a:r>
                      <a:r>
                        <a:rPr lang="nl-BE" sz="1200" dirty="0" err="1"/>
                        <a:t>Cores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05953"/>
                  </a:ext>
                </a:extLst>
              </a:tr>
              <a:tr h="243495">
                <a:tc>
                  <a:txBody>
                    <a:bodyPr/>
                    <a:lstStyle/>
                    <a:p>
                      <a:r>
                        <a:rPr lang="nl-BE" sz="1200" b="1" dirty="0" err="1"/>
                        <a:t>Core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element of </a:t>
                      </a:r>
                      <a:r>
                        <a:rPr lang="nl-BE" sz="1200" b="1" baseline="0" dirty="0" err="1"/>
                        <a:t>the</a:t>
                      </a:r>
                      <a:r>
                        <a:rPr lang="nl-BE" sz="1200" b="1" baseline="0" dirty="0"/>
                        <a:t> CPU</a:t>
                      </a:r>
                      <a:r>
                        <a:rPr lang="nl-BE" sz="1200" baseline="0" dirty="0"/>
                        <a:t>.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Control Unit, </a:t>
                      </a:r>
                      <a:r>
                        <a:rPr lang="nl-BE" sz="1200" dirty="0" err="1"/>
                        <a:t>Arithimic</a:t>
                      </a:r>
                      <a:r>
                        <a:rPr lang="nl-BE" sz="1200" dirty="0"/>
                        <a:t>-Logic Unit,</a:t>
                      </a:r>
                      <a:r>
                        <a:rPr lang="nl-BE" sz="1200" baseline="0" dirty="0"/>
                        <a:t> Memory.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707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1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5" y="192069"/>
            <a:ext cx="74413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Tier-2 Clusters @ KU Leuven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8651" y="1494384"/>
            <a:ext cx="5007840" cy="3869232"/>
            <a:chOff x="6240016" y="1340768"/>
            <a:chExt cx="5767209" cy="4570111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16" y="2060848"/>
              <a:ext cx="5767209" cy="38500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2" name="TextBox 111"/>
            <p:cNvSpPr txBox="1"/>
            <p:nvPr/>
          </p:nvSpPr>
          <p:spPr>
            <a:xfrm>
              <a:off x="6999384" y="1340768"/>
              <a:ext cx="42484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Genius </a:t>
              </a:r>
              <a:r>
                <a:rPr lang="en-US" sz="1400" dirty="0"/>
                <a:t>(since 2018) </a:t>
              </a:r>
              <a:br>
                <a:rPr lang="en-US" sz="1400" dirty="0"/>
              </a:br>
              <a:r>
                <a:rPr lang="en-US" sz="1400" dirty="0"/>
                <a:t>250 nodes: 8,936 cores</a:t>
              </a:r>
              <a:endParaRPr lang="nl-BE" sz="1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222DC-0E37-403D-BD27-1CAAB6678B14}"/>
              </a:ext>
            </a:extLst>
          </p:cNvPr>
          <p:cNvGrpSpPr/>
          <p:nvPr/>
        </p:nvGrpSpPr>
        <p:grpSpPr>
          <a:xfrm>
            <a:off x="6363326" y="1628800"/>
            <a:ext cx="5195900" cy="3734816"/>
            <a:chOff x="6363326" y="1628800"/>
            <a:chExt cx="5195900" cy="3734816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64F7F281-76E9-439E-A8A2-9FA894C52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6" y="2453912"/>
              <a:ext cx="5195900" cy="290970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B05BC8-7E7C-4F96-B1EB-746FFE1BC15B}"/>
                </a:ext>
              </a:extLst>
            </p:cNvPr>
            <p:cNvSpPr txBox="1"/>
            <p:nvPr/>
          </p:nvSpPr>
          <p:spPr>
            <a:xfrm>
              <a:off x="7116738" y="1628800"/>
              <a:ext cx="36890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62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40" y="692696"/>
            <a:ext cx="5040560" cy="504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712565"/>
            <a:ext cx="4825752" cy="300082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Everything is on </a:t>
            </a:r>
            <a:r>
              <a:rPr lang="en-US" sz="2100" dirty="0" err="1"/>
              <a:t>Github</a:t>
            </a:r>
            <a:r>
              <a:rPr lang="en-US" sz="2100" dirty="0"/>
              <a:t>:</a:t>
            </a:r>
            <a:br>
              <a:rPr lang="en-US" sz="2100" dirty="0"/>
            </a:br>
            <a:r>
              <a:rPr lang="nl-BE" sz="2100" dirty="0">
                <a:hlinkClick r:id="rId3"/>
              </a:rPr>
              <a:t>https://hpcleuven.github.io/HPC-intro/</a:t>
            </a:r>
            <a:endParaRPr lang="nl-BE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Video Recordings </a:t>
            </a:r>
            <a:br>
              <a:rPr lang="en-US" sz="2100" dirty="0"/>
            </a:br>
            <a:r>
              <a:rPr lang="en-US" sz="2100" dirty="0"/>
              <a:t>- Scan the QR code</a:t>
            </a:r>
            <a:br>
              <a:rPr lang="en-US" sz="2100" dirty="0"/>
            </a:br>
            <a:r>
              <a:rPr lang="en-US" sz="2100" dirty="0"/>
              <a:t>- Recommended videos: ~ 2 </a:t>
            </a:r>
            <a:r>
              <a:rPr lang="en-US" sz="2100" dirty="0" err="1"/>
              <a:t>hrs</a:t>
            </a:r>
            <a:br>
              <a:rPr lang="en-US" sz="2100" dirty="0"/>
            </a:br>
            <a:r>
              <a:rPr lang="en-US" sz="2100" dirty="0"/>
              <a:t>- Optional videos: ~1 </a:t>
            </a:r>
            <a:r>
              <a:rPr lang="en-US" sz="2100" dirty="0" err="1"/>
              <a:t>hr</a:t>
            </a: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sz="2100" dirty="0"/>
          </a:p>
        </p:txBody>
      </p:sp>
    </p:spTree>
    <p:extLst>
      <p:ext uri="{BB962C8B-B14F-4D97-AF65-F5344CB8AC3E}">
        <p14:creationId xmlns:p14="http://schemas.microsoft.com/office/powerpoint/2010/main" val="290359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lternate Process 33"/>
          <p:cNvSpPr/>
          <p:nvPr/>
        </p:nvSpPr>
        <p:spPr>
          <a:xfrm>
            <a:off x="6404082" y="73687"/>
            <a:ext cx="5620226" cy="630764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9" name="Magnetic Disk 110"/>
          <p:cNvSpPr>
            <a:spLocks noChangeAspect="1"/>
          </p:cNvSpPr>
          <p:nvPr/>
        </p:nvSpPr>
        <p:spPr>
          <a:xfrm>
            <a:off x="4835932" y="4941168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NFS</a:t>
            </a:r>
          </a:p>
          <a:p>
            <a:pPr algn="ctr"/>
            <a:r>
              <a:rPr lang="en-US" sz="900" dirty="0"/>
              <a:t>Archive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1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86" name="Alternate Process 85"/>
          <p:cNvSpPr/>
          <p:nvPr/>
        </p:nvSpPr>
        <p:spPr>
          <a:xfrm>
            <a:off x="1134765" y="2990723"/>
            <a:ext cx="9690238" cy="214088"/>
          </a:xfrm>
          <a:prstGeom prst="flowChartAlternateProcess">
            <a:avLst/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Up-Down Arrow 111"/>
          <p:cNvSpPr/>
          <p:nvPr/>
        </p:nvSpPr>
        <p:spPr>
          <a:xfrm>
            <a:off x="5787624" y="3233343"/>
            <a:ext cx="394164" cy="1061430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0860677" y="2878669"/>
            <a:ext cx="1139979" cy="433111"/>
          </a:xfrm>
          <a:prstGeom prst="righ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KU Leuven</a:t>
            </a:r>
            <a:endParaRPr lang="nl-BE" sz="1350" dirty="0"/>
          </a:p>
        </p:txBody>
      </p:sp>
      <p:sp>
        <p:nvSpPr>
          <p:cNvPr id="5" name="Left Arrow 4"/>
          <p:cNvSpPr/>
          <p:nvPr/>
        </p:nvSpPr>
        <p:spPr>
          <a:xfrm>
            <a:off x="299751" y="2903184"/>
            <a:ext cx="759080" cy="348203"/>
          </a:xfrm>
          <a:prstGeom prst="lef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Belnet</a:t>
            </a:r>
            <a:endParaRPr lang="nl-BE" sz="1350" dirty="0"/>
          </a:p>
        </p:txBody>
      </p:sp>
      <p:sp>
        <p:nvSpPr>
          <p:cNvPr id="81" name="Up-Down Arrow 77"/>
          <p:cNvSpPr/>
          <p:nvPr/>
        </p:nvSpPr>
        <p:spPr>
          <a:xfrm>
            <a:off x="8525201" y="3278091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88" name="Alternate Process 33"/>
          <p:cNvSpPr/>
          <p:nvPr/>
        </p:nvSpPr>
        <p:spPr>
          <a:xfrm>
            <a:off x="8256240" y="4223603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90" name="Internal Storage 35"/>
          <p:cNvSpPr/>
          <p:nvPr/>
        </p:nvSpPr>
        <p:spPr>
          <a:xfrm>
            <a:off x="8327041" y="5117694"/>
            <a:ext cx="416765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99" name="Process 36"/>
          <p:cNvSpPr/>
          <p:nvPr/>
        </p:nvSpPr>
        <p:spPr>
          <a:xfrm>
            <a:off x="8327041" y="4568411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r>
              <a:rPr lang="en-US" sz="900" dirty="0">
                <a:solidFill>
                  <a:schemeClr val="bg1"/>
                </a:solidFill>
              </a:rPr>
              <a:t>  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00" name="Up-Down Arrow 77"/>
          <p:cNvSpPr/>
          <p:nvPr/>
        </p:nvSpPr>
        <p:spPr>
          <a:xfrm>
            <a:off x="9583259" y="3269615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101" name="Alternate Process 33"/>
          <p:cNvSpPr/>
          <p:nvPr/>
        </p:nvSpPr>
        <p:spPr>
          <a:xfrm>
            <a:off x="9314298" y="4215127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102" name="Internal Storage 35"/>
          <p:cNvSpPr/>
          <p:nvPr/>
        </p:nvSpPr>
        <p:spPr>
          <a:xfrm>
            <a:off x="9385099" y="5109218"/>
            <a:ext cx="415373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103" name="Process 36"/>
          <p:cNvSpPr/>
          <p:nvPr/>
        </p:nvSpPr>
        <p:spPr>
          <a:xfrm>
            <a:off x="9385099" y="4559935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20" name="Process 57"/>
          <p:cNvSpPr/>
          <p:nvPr/>
        </p:nvSpPr>
        <p:spPr>
          <a:xfrm>
            <a:off x="9780196" y="5038708"/>
            <a:ext cx="426236" cy="377628"/>
          </a:xfrm>
          <a:prstGeom prst="flowChartProces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spc="-60" dirty="0"/>
              <a:t>1 x NVIDIA</a:t>
            </a:r>
          </a:p>
          <a:p>
            <a:pPr algn="ctr"/>
            <a:r>
              <a:rPr lang="en-US" sz="800" spc="-60" dirty="0"/>
              <a:t>P600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709401" y="430153"/>
            <a:ext cx="2195722" cy="1820238"/>
            <a:chOff x="6840775" y="896670"/>
            <a:chExt cx="2195722" cy="1820238"/>
          </a:xfrm>
        </p:grpSpPr>
        <p:sp>
          <p:nvSpPr>
            <p:cNvPr id="121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 nodes</a:t>
              </a:r>
            </a:p>
            <a:p>
              <a:pPr algn="ctr"/>
              <a:r>
                <a:rPr lang="en-US" sz="900" dirty="0"/>
                <a:t>72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7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8 x NVIDIA V100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331830" y="896670"/>
              <a:ext cx="115448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Cascade Lake</a:t>
              </a:r>
            </a:p>
          </p:txBody>
        </p:sp>
        <p:sp>
          <p:nvSpPr>
            <p:cNvPr id="122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120 nodes</a:t>
              </a:r>
            </a:p>
            <a:p>
              <a:pPr algn="ctr"/>
              <a:r>
                <a:rPr lang="en-US" sz="900" dirty="0"/>
                <a:t>4320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23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24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26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sp>
        <p:nvSpPr>
          <p:cNvPr id="128" name="Up-Down Arrow 127"/>
          <p:cNvSpPr/>
          <p:nvPr/>
        </p:nvSpPr>
        <p:spPr>
          <a:xfrm>
            <a:off x="9192344" y="229839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  <p:sp>
        <p:nvSpPr>
          <p:cNvPr id="104" name="TextBox 8"/>
          <p:cNvSpPr txBox="1"/>
          <p:nvPr/>
        </p:nvSpPr>
        <p:spPr>
          <a:xfrm>
            <a:off x="8316581" y="5508091"/>
            <a:ext cx="1936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login-genius.hpc.kuleuven.be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459978" y="404664"/>
            <a:ext cx="2195722" cy="1820238"/>
            <a:chOff x="6840775" y="896670"/>
            <a:chExt cx="2195722" cy="1820238"/>
          </a:xfrm>
        </p:grpSpPr>
        <p:sp>
          <p:nvSpPr>
            <p:cNvPr id="108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7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20 nodes</a:t>
              </a:r>
            </a:p>
            <a:p>
              <a:pPr algn="ctr"/>
              <a:r>
                <a:rPr lang="en-US" sz="900" dirty="0"/>
                <a:t>720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12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4 </a:t>
              </a:r>
              <a:r>
                <a:rPr lang="en-US" sz="1100" spc="-60"/>
                <a:t>x NVIDIA </a:t>
              </a:r>
              <a:r>
                <a:rPr lang="en-US" sz="1100" spc="-60" dirty="0"/>
                <a:t>P100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674326" y="896670"/>
              <a:ext cx="75854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rgbClr val="7B7B7B"/>
                  </a:solidFill>
                </a:rPr>
                <a:t>SkyLake</a:t>
              </a:r>
              <a:endParaRPr lang="en-US" sz="1350" dirty="0">
                <a:solidFill>
                  <a:srgbClr val="7B7B7B"/>
                </a:solidFill>
              </a:endParaRPr>
            </a:p>
          </p:txBody>
        </p:sp>
        <p:sp>
          <p:nvSpPr>
            <p:cNvPr id="130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86+10 nodes</a:t>
              </a:r>
            </a:p>
            <a:p>
              <a:pPr algn="ctr"/>
              <a:r>
                <a:rPr lang="en-US" sz="900" dirty="0"/>
                <a:t>3456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31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32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33" name="Internal Storage 40"/>
            <p:cNvSpPr/>
            <p:nvPr/>
          </p:nvSpPr>
          <p:spPr>
            <a:xfrm>
              <a:off x="7452321" y="2130274"/>
              <a:ext cx="440558" cy="308884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768 </a:t>
              </a:r>
              <a:r>
                <a:rPr lang="en-US" sz="825" dirty="0"/>
                <a:t>GB</a:t>
              </a:r>
            </a:p>
            <a:p>
              <a:pPr algn="ctr"/>
              <a:r>
                <a:rPr lang="en-US" sz="825" dirty="0"/>
                <a:t>RAM</a:t>
              </a:r>
            </a:p>
          </p:txBody>
        </p:sp>
        <p:sp>
          <p:nvSpPr>
            <p:cNvPr id="134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079776" y="3229828"/>
            <a:ext cx="718691" cy="2036176"/>
            <a:chOff x="8810934" y="3822192"/>
            <a:chExt cx="958255" cy="2714901"/>
          </a:xfrm>
        </p:grpSpPr>
        <p:sp>
          <p:nvSpPr>
            <p:cNvPr id="151" name="Magnetic Disk 110"/>
            <p:cNvSpPr>
              <a:spLocks noChangeAspect="1"/>
            </p:cNvSpPr>
            <p:nvPr/>
          </p:nvSpPr>
          <p:spPr>
            <a:xfrm>
              <a:off x="8810934" y="5299320"/>
              <a:ext cx="958255" cy="12377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NAS</a:t>
              </a:r>
            </a:p>
            <a:p>
              <a:pPr algn="ctr"/>
              <a:endParaRPr lang="en-US" sz="900" dirty="0"/>
            </a:p>
            <a:p>
              <a:pPr algn="ctr"/>
              <a:r>
                <a:rPr lang="en-US" sz="900" dirty="0"/>
                <a:t>70 TB</a:t>
              </a:r>
            </a:p>
            <a:p>
              <a:pPr algn="ctr"/>
              <a:r>
                <a:rPr lang="en-US" sz="900" dirty="0"/>
                <a:t> HOME</a:t>
              </a:r>
            </a:p>
            <a:p>
              <a:pPr algn="ctr"/>
              <a:r>
                <a:rPr lang="en-US" sz="900" dirty="0"/>
                <a:t>DATA</a:t>
              </a:r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</p:txBody>
        </p:sp>
        <p:sp>
          <p:nvSpPr>
            <p:cNvPr id="152" name="Up-Down Arrow 151"/>
            <p:cNvSpPr/>
            <p:nvPr/>
          </p:nvSpPr>
          <p:spPr>
            <a:xfrm>
              <a:off x="9027285" y="3822192"/>
              <a:ext cx="525552" cy="1415240"/>
            </a:xfrm>
            <a:prstGeom prst="upDownArrow">
              <a:avLst>
                <a:gd name="adj1" fmla="val 35924"/>
                <a:gd name="adj2" fmla="val 48361"/>
              </a:avLst>
            </a:prstGeom>
            <a:solidFill>
              <a:srgbClr val="2297BB"/>
            </a:solidFill>
            <a:ln>
              <a:solidFill>
                <a:srgbClr val="2297BB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lIns="0" tIns="0" rIns="0" bIns="0" rtlCol="0" anchor="ctr" anchorCtr="1"/>
            <a:lstStyle/>
            <a:p>
              <a:pPr algn="ctr"/>
              <a:r>
                <a:rPr lang="en-US" sz="900" dirty="0"/>
                <a:t>Ethernet</a:t>
              </a:r>
            </a:p>
          </p:txBody>
        </p:sp>
      </p:grpSp>
      <p:sp>
        <p:nvSpPr>
          <p:cNvPr id="153" name="Magnetic Disk 110"/>
          <p:cNvSpPr>
            <a:spLocks noChangeAspect="1"/>
          </p:cNvSpPr>
          <p:nvPr/>
        </p:nvSpPr>
        <p:spPr>
          <a:xfrm>
            <a:off x="5628020" y="4368419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GPFS</a:t>
            </a:r>
          </a:p>
          <a:p>
            <a:pPr algn="ctr"/>
            <a:r>
              <a:rPr lang="en-US" sz="900" dirty="0"/>
              <a:t>Scratch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DDN</a:t>
            </a:r>
          </a:p>
          <a:p>
            <a:pPr algn="ctr"/>
            <a:r>
              <a:rPr lang="en-US" sz="900" dirty="0"/>
              <a:t>1,2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105" name="Up-Down Arrow 104"/>
          <p:cNvSpPr/>
          <p:nvPr/>
        </p:nvSpPr>
        <p:spPr>
          <a:xfrm>
            <a:off x="5001467" y="3223901"/>
            <a:ext cx="394164" cy="1660249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Ethernet</a:t>
            </a:r>
          </a:p>
        </p:txBody>
      </p:sp>
      <p:grpSp>
        <p:nvGrpSpPr>
          <p:cNvPr id="111" name="Groep 3"/>
          <p:cNvGrpSpPr/>
          <p:nvPr/>
        </p:nvGrpSpPr>
        <p:grpSpPr>
          <a:xfrm>
            <a:off x="6543128" y="522732"/>
            <a:ext cx="824603" cy="617035"/>
            <a:chOff x="2375217" y="630596"/>
            <a:chExt cx="1633188" cy="1084032"/>
          </a:xfrm>
        </p:grpSpPr>
        <p:sp>
          <p:nvSpPr>
            <p:cNvPr id="112" name="Alternate Process 33"/>
            <p:cNvSpPr/>
            <p:nvPr/>
          </p:nvSpPr>
          <p:spPr>
            <a:xfrm>
              <a:off x="2375217" y="662047"/>
              <a:ext cx="1633188" cy="1052581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6" name="TextBox 54"/>
            <p:cNvSpPr txBox="1"/>
            <p:nvPr/>
          </p:nvSpPr>
          <p:spPr>
            <a:xfrm>
              <a:off x="2495628" y="630596"/>
              <a:ext cx="142213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Superdome</a:t>
              </a:r>
            </a:p>
          </p:txBody>
        </p:sp>
      </p:grpSp>
      <p:sp>
        <p:nvSpPr>
          <p:cNvPr id="157" name="Alternate Process 33"/>
          <p:cNvSpPr/>
          <p:nvPr/>
        </p:nvSpPr>
        <p:spPr>
          <a:xfrm>
            <a:off x="6499494" y="1540649"/>
            <a:ext cx="903907" cy="6189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8" name="TextBox 54"/>
          <p:cNvSpPr txBox="1"/>
          <p:nvPr/>
        </p:nvSpPr>
        <p:spPr>
          <a:xfrm>
            <a:off x="6655482" y="1541525"/>
            <a:ext cx="5116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7B7B7B"/>
                </a:solidFill>
              </a:rPr>
              <a:t>AMD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712500" y="5940491"/>
            <a:ext cx="670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7B7B7B"/>
                </a:solidFill>
              </a:rPr>
              <a:t>Genius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54781" y="5516567"/>
            <a:ext cx="206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Watch out </a:t>
            </a:r>
            <a:r>
              <a:rPr lang="nl-BE" dirty="0" err="1"/>
              <a:t>with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login scripts 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A239B-214D-64CE-A286-4E87479E6C22}"/>
              </a:ext>
            </a:extLst>
          </p:cNvPr>
          <p:cNvGrpSpPr/>
          <p:nvPr/>
        </p:nvGrpSpPr>
        <p:grpSpPr>
          <a:xfrm>
            <a:off x="1392027" y="52217"/>
            <a:ext cx="2752077" cy="2078232"/>
            <a:chOff x="6055114" y="1464802"/>
            <a:chExt cx="5804424" cy="3300720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F6B61743-232C-9133-E279-5EBC72A7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8" y="2453912"/>
              <a:ext cx="4127876" cy="231161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0F951-9AF6-DD79-A80C-46579B7BA792}"/>
                </a:ext>
              </a:extLst>
            </p:cNvPr>
            <p:cNvSpPr txBox="1"/>
            <p:nvPr/>
          </p:nvSpPr>
          <p:spPr>
            <a:xfrm>
              <a:off x="6055114" y="1464802"/>
              <a:ext cx="5804424" cy="92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  <p:sp>
        <p:nvSpPr>
          <p:cNvPr id="10" name="Up-Down Arrow 127">
            <a:extLst>
              <a:ext uri="{FF2B5EF4-FFF2-40B4-BE49-F238E27FC236}">
                <a16:creationId xmlns:a16="http://schemas.microsoft.com/office/drawing/2014/main" id="{638E7783-AB9C-0FB8-B678-A720B446E959}"/>
              </a:ext>
            </a:extLst>
          </p:cNvPr>
          <p:cNvSpPr/>
          <p:nvPr/>
        </p:nvSpPr>
        <p:spPr>
          <a:xfrm>
            <a:off x="2326399" y="226420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</p:spTree>
    <p:extLst>
      <p:ext uri="{BB962C8B-B14F-4D97-AF65-F5344CB8AC3E}">
        <p14:creationId xmlns:p14="http://schemas.microsoft.com/office/powerpoint/2010/main" val="7528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548063" y="4151474"/>
            <a:ext cx="1839292" cy="1800000"/>
            <a:chOff x="7555434" y="-124702"/>
            <a:chExt cx="1839292" cy="1800000"/>
          </a:xfrm>
        </p:grpSpPr>
        <p:sp>
          <p:nvSpPr>
            <p:cNvPr id="20" name="Cross 19"/>
            <p:cNvSpPr/>
            <p:nvPr/>
          </p:nvSpPr>
          <p:spPr>
            <a:xfrm rot="2696149">
              <a:off x="7594132" y="-124702"/>
              <a:ext cx="1800000" cy="1800000"/>
            </a:xfrm>
            <a:prstGeom prst="plus">
              <a:avLst>
                <a:gd name="adj" fmla="val 41222"/>
              </a:avLst>
            </a:prstGeom>
            <a:solidFill>
              <a:srgbClr val="FF0000">
                <a:alpha val="67000"/>
              </a:srgbClr>
            </a:solidFill>
            <a:ln>
              <a:solidFill>
                <a:srgbClr val="C0000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ounded Rectangle 60">
              <a:extLst>
                <a:ext uri="{FF2B5EF4-FFF2-40B4-BE49-F238E27FC236}">
                  <a16:creationId xmlns:a16="http://schemas.microsoft.com/office/drawing/2014/main" id="{5F032C59-944D-41A3-943E-9B4EA37C5211}"/>
                </a:ext>
              </a:extLst>
            </p:cNvPr>
            <p:cNvSpPr/>
            <p:nvPr/>
          </p:nvSpPr>
          <p:spPr>
            <a:xfrm>
              <a:off x="7555434" y="311840"/>
              <a:ext cx="1839292" cy="91387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333639"/>
                  </a:solidFill>
                </a:rPr>
                <a:t>No Dedicated Login Nodes</a:t>
              </a:r>
            </a:p>
          </p:txBody>
        </p:sp>
      </p:grpSp>
      <p:sp>
        <p:nvSpPr>
          <p:cNvPr id="304" name="object 51"/>
          <p:cNvSpPr txBox="1">
            <a:spLocks/>
          </p:cNvSpPr>
          <p:nvPr/>
        </p:nvSpPr>
        <p:spPr>
          <a:xfrm>
            <a:off x="166854" y="192069"/>
            <a:ext cx="11638283" cy="12561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Tier-2 Overview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nl-BE" sz="4000" b="1" spc="35" dirty="0" err="1">
                <a:solidFill>
                  <a:srgbClr val="333639"/>
                </a:solidFill>
                <a:latin typeface="Trebuchet MS"/>
                <a:cs typeface="Trebuchet MS"/>
              </a:rPr>
              <a:t>wICE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18025" y="1888196"/>
            <a:ext cx="4740011" cy="4324888"/>
            <a:chOff x="418025" y="1888196"/>
            <a:chExt cx="4740011" cy="4324888"/>
          </a:xfrm>
        </p:grpSpPr>
        <p:grpSp>
          <p:nvGrpSpPr>
            <p:cNvPr id="16" name="Group 15"/>
            <p:cNvGrpSpPr/>
            <p:nvPr/>
          </p:nvGrpSpPr>
          <p:grpSpPr>
            <a:xfrm>
              <a:off x="418025" y="1888196"/>
              <a:ext cx="4733953" cy="3701044"/>
              <a:chOff x="476914" y="1443092"/>
              <a:chExt cx="4733953" cy="3701044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79376" y="1935050"/>
                <a:ext cx="4731491" cy="3209086"/>
              </a:xfrm>
              <a:prstGeom prst="roundRect">
                <a:avLst>
                  <a:gd name="adj" fmla="val 1117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BA0A7F-6D16-43C6-B6AB-D8E148BD9DB2}"/>
                  </a:ext>
                </a:extLst>
              </p:cNvPr>
              <p:cNvSpPr txBox="1"/>
              <p:nvPr/>
            </p:nvSpPr>
            <p:spPr>
              <a:xfrm>
                <a:off x="476914" y="1443092"/>
                <a:ext cx="19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25910" y="2205528"/>
                <a:ext cx="4239238" cy="2785657"/>
                <a:chOff x="725910" y="2205528"/>
                <a:chExt cx="4239238" cy="2785657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3CA99C2-8AF6-41D5-B951-9680D14F690F}"/>
                    </a:ext>
                  </a:extLst>
                </p:cNvPr>
                <p:cNvGrpSpPr/>
                <p:nvPr/>
              </p:nvGrpSpPr>
              <p:grpSpPr>
                <a:xfrm>
                  <a:off x="2847789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62" name="Picture 6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F9EA76-F73D-484C-8551-D7E34068711D}"/>
                    </a:ext>
                  </a:extLst>
                </p:cNvPr>
                <p:cNvGrpSpPr/>
                <p:nvPr/>
              </p:nvGrpSpPr>
              <p:grpSpPr>
                <a:xfrm>
                  <a:off x="725910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36725644-7E72-416F-9443-02842F640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>
                    <a:extLst>
                      <a:ext uri="{FF2B5EF4-FFF2-40B4-BE49-F238E27FC236}">
                        <a16:creationId xmlns:a16="http://schemas.microsoft.com/office/drawing/2014/main" id="{2C44A0CD-87A1-40F6-8E6F-A3B9861EEC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8" name="Picture 327">
                    <a:extLst>
                      <a:ext uri="{FF2B5EF4-FFF2-40B4-BE49-F238E27FC236}">
                        <a16:creationId xmlns:a16="http://schemas.microsoft.com/office/drawing/2014/main" id="{43E92B0C-A9AC-4A87-99B3-EB9403C39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9" name="Picture 328">
                    <a:extLst>
                      <a:ext uri="{FF2B5EF4-FFF2-40B4-BE49-F238E27FC236}">
                        <a16:creationId xmlns:a16="http://schemas.microsoft.com/office/drawing/2014/main" id="{D9C23BE3-C4DF-4BC9-A7D3-082A9D52E1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161EBA17-E2A4-4835-BA70-3700CDE17B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1" name="Picture 330">
                    <a:extLst>
                      <a:ext uri="{FF2B5EF4-FFF2-40B4-BE49-F238E27FC236}">
                        <a16:creationId xmlns:a16="http://schemas.microsoft.com/office/drawing/2014/main" id="{0C59C909-B7D5-44C7-8C3E-D76B7770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0503314F-BCED-47F2-861C-51AAA16B3B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>
                    <a:extLst>
                      <a:ext uri="{FF2B5EF4-FFF2-40B4-BE49-F238E27FC236}">
                        <a16:creationId xmlns:a16="http://schemas.microsoft.com/office/drawing/2014/main" id="{DAC4C5D3-513A-48B1-9DB1-FF0258B04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4" name="Picture 333">
                    <a:extLst>
                      <a:ext uri="{FF2B5EF4-FFF2-40B4-BE49-F238E27FC236}">
                        <a16:creationId xmlns:a16="http://schemas.microsoft.com/office/drawing/2014/main" id="{E4F4B977-D34C-4EFC-84AC-790213F73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5" name="Picture 334">
                    <a:extLst>
                      <a:ext uri="{FF2B5EF4-FFF2-40B4-BE49-F238E27FC236}">
                        <a16:creationId xmlns:a16="http://schemas.microsoft.com/office/drawing/2014/main" id="{FB76A6F8-DDE5-4CF5-8B12-908DC55C8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6" name="Picture 335">
                    <a:extLst>
                      <a:ext uri="{FF2B5EF4-FFF2-40B4-BE49-F238E27FC236}">
                        <a16:creationId xmlns:a16="http://schemas.microsoft.com/office/drawing/2014/main" id="{4CF059E8-ED02-4920-AE53-B667137D9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>
                    <a:extLst>
                      <a:ext uri="{FF2B5EF4-FFF2-40B4-BE49-F238E27FC236}">
                        <a16:creationId xmlns:a16="http://schemas.microsoft.com/office/drawing/2014/main" id="{209D94AB-2363-4D5F-8DBC-F24592002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>
                    <a:extLst>
                      <a:ext uri="{FF2B5EF4-FFF2-40B4-BE49-F238E27FC236}">
                        <a16:creationId xmlns:a16="http://schemas.microsoft.com/office/drawing/2014/main" id="{2F19A20A-AA84-438B-A008-47DDCB959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2086FC16-A40D-4EFD-A82A-712A28D317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0" name="Picture 339">
                    <a:extLst>
                      <a:ext uri="{FF2B5EF4-FFF2-40B4-BE49-F238E27FC236}">
                        <a16:creationId xmlns:a16="http://schemas.microsoft.com/office/drawing/2014/main" id="{FE4548FC-3BFF-4A14-9A51-B07CB0351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1" name="Picture 340">
                    <a:extLst>
                      <a:ext uri="{FF2B5EF4-FFF2-40B4-BE49-F238E27FC236}">
                        <a16:creationId xmlns:a16="http://schemas.microsoft.com/office/drawing/2014/main" id="{5B874476-3030-4742-8DC2-6B61B22F55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2" name="Picture 341">
                    <a:extLst>
                      <a:ext uri="{FF2B5EF4-FFF2-40B4-BE49-F238E27FC236}">
                        <a16:creationId xmlns:a16="http://schemas.microsoft.com/office/drawing/2014/main" id="{98F6D8C4-81C4-4C5B-910D-6E364F1295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3" name="Picture 342">
                    <a:extLst>
                      <a:ext uri="{FF2B5EF4-FFF2-40B4-BE49-F238E27FC236}">
                        <a16:creationId xmlns:a16="http://schemas.microsoft.com/office/drawing/2014/main" id="{A1AD1D29-E46D-4EC8-BC91-685867EC9A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4" name="Picture 343">
                    <a:extLst>
                      <a:ext uri="{FF2B5EF4-FFF2-40B4-BE49-F238E27FC236}">
                        <a16:creationId xmlns:a16="http://schemas.microsoft.com/office/drawing/2014/main" id="{CDA5E234-EBC6-48FB-A35E-72C88F5DD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5" name="Picture 344">
                    <a:extLst>
                      <a:ext uri="{FF2B5EF4-FFF2-40B4-BE49-F238E27FC236}">
                        <a16:creationId xmlns:a16="http://schemas.microsoft.com/office/drawing/2014/main" id="{CC25B477-8F17-489E-98A7-BE75139C66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F9452A13-7151-49E7-B228-CBDA914038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>
                    <a:extLst>
                      <a:ext uri="{FF2B5EF4-FFF2-40B4-BE49-F238E27FC236}">
                        <a16:creationId xmlns:a16="http://schemas.microsoft.com/office/drawing/2014/main" id="{46CD40D8-8045-4953-9D1D-465E26F18B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1DE019C2-5A33-4AFD-8943-C97E61C49A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>
                    <a:extLst>
                      <a:ext uri="{FF2B5EF4-FFF2-40B4-BE49-F238E27FC236}">
                        <a16:creationId xmlns:a16="http://schemas.microsoft.com/office/drawing/2014/main" id="{F900411C-E88B-40F3-B560-16C454AC96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43E31083-B47D-48EB-9CA2-316DE5658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1" name="Picture 350">
                    <a:extLst>
                      <a:ext uri="{FF2B5EF4-FFF2-40B4-BE49-F238E27FC236}">
                        <a16:creationId xmlns:a16="http://schemas.microsoft.com/office/drawing/2014/main" id="{25220C6B-0D28-420F-B583-6DD42D7596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2" name="Picture 351">
                    <a:extLst>
                      <a:ext uri="{FF2B5EF4-FFF2-40B4-BE49-F238E27FC236}">
                        <a16:creationId xmlns:a16="http://schemas.microsoft.com/office/drawing/2014/main" id="{46078813-64AC-4DD4-8D3D-193DAF27AC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>
                    <a:extLst>
                      <a:ext uri="{FF2B5EF4-FFF2-40B4-BE49-F238E27FC236}">
                        <a16:creationId xmlns:a16="http://schemas.microsoft.com/office/drawing/2014/main" id="{837761F5-4F32-421B-A32D-72C0C606A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BB63E70C-8B0A-4EAA-BB93-7B67C988F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5" name="Picture 354">
                    <a:extLst>
                      <a:ext uri="{FF2B5EF4-FFF2-40B4-BE49-F238E27FC236}">
                        <a16:creationId xmlns:a16="http://schemas.microsoft.com/office/drawing/2014/main" id="{82CE15B4-9840-44C8-9713-7DE8CA7BD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88A015C1-705B-4ACA-BA81-1895400AA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7" name="Picture 356">
                    <a:extLst>
                      <a:ext uri="{FF2B5EF4-FFF2-40B4-BE49-F238E27FC236}">
                        <a16:creationId xmlns:a16="http://schemas.microsoft.com/office/drawing/2014/main" id="{81284BD3-6393-496C-9705-E09FF759B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>
                    <a:extLst>
                      <a:ext uri="{FF2B5EF4-FFF2-40B4-BE49-F238E27FC236}">
                        <a16:creationId xmlns:a16="http://schemas.microsoft.com/office/drawing/2014/main" id="{D046842B-0305-4699-B9A3-EA9B47ABA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9" name="Picture 358">
                    <a:extLst>
                      <a:ext uri="{FF2B5EF4-FFF2-40B4-BE49-F238E27FC236}">
                        <a16:creationId xmlns:a16="http://schemas.microsoft.com/office/drawing/2014/main" id="{071DB54B-F128-4C5F-AB3B-881BB16B5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0" name="Picture 359">
                    <a:extLst>
                      <a:ext uri="{FF2B5EF4-FFF2-40B4-BE49-F238E27FC236}">
                        <a16:creationId xmlns:a16="http://schemas.microsoft.com/office/drawing/2014/main" id="{5DBE303A-6BAC-4BF7-9503-017630E38E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1" name="Picture 360">
                    <a:extLst>
                      <a:ext uri="{FF2B5EF4-FFF2-40B4-BE49-F238E27FC236}">
                        <a16:creationId xmlns:a16="http://schemas.microsoft.com/office/drawing/2014/main" id="{CFF31E34-E018-4A0D-A28B-C54489F90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2" name="Picture 361">
                    <a:extLst>
                      <a:ext uri="{FF2B5EF4-FFF2-40B4-BE49-F238E27FC236}">
                        <a16:creationId xmlns:a16="http://schemas.microsoft.com/office/drawing/2014/main" id="{630003FA-CF4E-465B-A015-9EB8BE70B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>
                    <a:extLst>
                      <a:ext uri="{FF2B5EF4-FFF2-40B4-BE49-F238E27FC236}">
                        <a16:creationId xmlns:a16="http://schemas.microsoft.com/office/drawing/2014/main" id="{AB18FC08-71B9-4A22-8427-FC762C78A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>
                    <a:extLst>
                      <a:ext uri="{FF2B5EF4-FFF2-40B4-BE49-F238E27FC236}">
                        <a16:creationId xmlns:a16="http://schemas.microsoft.com/office/drawing/2014/main" id="{640A0266-C112-48B5-9111-E975B28B1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>
                    <a:extLst>
                      <a:ext uri="{FF2B5EF4-FFF2-40B4-BE49-F238E27FC236}">
                        <a16:creationId xmlns:a16="http://schemas.microsoft.com/office/drawing/2014/main" id="{764D91B9-9366-4477-9A57-46A78DA61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8" name="Picture 457">
                  <a:extLst>
                    <a:ext uri="{FF2B5EF4-FFF2-40B4-BE49-F238E27FC236}">
                      <a16:creationId xmlns:a16="http://schemas.microsoft.com/office/drawing/2014/main" id="{D8420CA7-DB71-4735-8B1F-4AD8A0FBF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3082919" y="4690590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59" name="Picture 458">
                  <a:extLst>
                    <a:ext uri="{FF2B5EF4-FFF2-40B4-BE49-F238E27FC236}">
                      <a16:creationId xmlns:a16="http://schemas.microsoft.com/office/drawing/2014/main" id="{1DFAB496-676B-49DD-9CFE-016083BAEA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863617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F074FCA7-BFC5-4D3F-852F-DD2072CD0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646480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1" name="Picture 460">
                  <a:extLst>
                    <a:ext uri="{FF2B5EF4-FFF2-40B4-BE49-F238E27FC236}">
                      <a16:creationId xmlns:a16="http://schemas.microsoft.com/office/drawing/2014/main" id="{47A17968-5CC6-4A21-B203-F749249FD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435648" y="4690591"/>
                  <a:ext cx="200239" cy="300593"/>
                </a:xfrm>
                <a:prstGeom prst="rect">
                  <a:avLst/>
                </a:prstGeom>
              </p:spPr>
            </p:pic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744638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470" name="Picture 469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3" name="Picture 47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4" name="Picture 47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5" name="Picture 47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5" name="Picture 504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2863066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188" name="Picture 187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36725644-7E72-416F-9443-02842F640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74306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2C44A0CD-87A1-40F6-8E6F-A3B9861E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5389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43E92B0C-A9AC-4A87-99B3-EB9403C39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164730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D9C23BE3-C4DF-4BC9-A7D3-082A9D52E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375563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161EBA17-E2A4-4835-BA70-3700CDE17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586396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4CF059E8-ED02-4920-AE53-B667137D9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79818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209D94AB-2363-4D5F-8DBC-F24592002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00901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2F19A20A-AA84-438B-A008-47DDCB959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219850" y="4690589"/>
                  <a:ext cx="200239" cy="300593"/>
                </a:xfrm>
                <a:prstGeom prst="rect">
                  <a:avLst/>
                </a:prstGeom>
              </p:spPr>
            </p:pic>
          </p:grpSp>
        </p:grpSp>
        <p:sp>
          <p:nvSpPr>
            <p:cNvPr id="305" name="TextBox 304"/>
            <p:cNvSpPr txBox="1"/>
            <p:nvPr/>
          </p:nvSpPr>
          <p:spPr>
            <a:xfrm>
              <a:off x="426545" y="5689864"/>
              <a:ext cx="4731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172x </a:t>
              </a:r>
              <a:r>
                <a:rPr lang="nl-BE" sz="1400" dirty="0" err="1"/>
                <a:t>IceLake</a:t>
              </a:r>
              <a:r>
                <a:rPr lang="nl-BE" sz="1400" dirty="0"/>
                <a:t> 72c 256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18327" y="1931376"/>
            <a:ext cx="2518638" cy="2067941"/>
            <a:chOff x="5418327" y="1931376"/>
            <a:chExt cx="2518638" cy="2067941"/>
          </a:xfrm>
        </p:grpSpPr>
        <p:grpSp>
          <p:nvGrpSpPr>
            <p:cNvPr id="11" name="Group 10"/>
            <p:cNvGrpSpPr/>
            <p:nvPr/>
          </p:nvGrpSpPr>
          <p:grpSpPr>
            <a:xfrm>
              <a:off x="5418327" y="1931376"/>
              <a:ext cx="2518638" cy="1425616"/>
              <a:chOff x="5837945" y="2824644"/>
              <a:chExt cx="2518638" cy="1425616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5876544" y="3310705"/>
                <a:ext cx="2418885" cy="93955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837945" y="2824644"/>
                <a:ext cx="2518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Large memory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614E6B67-44AB-4AB7-AA68-E8A30C0976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120956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30E8EE78-FA0C-45DA-BDF4-616BC2881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501991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1A8CAFE0-9FB2-40D4-B153-00AC4A45C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265865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7D022A5F-3E32-4DA4-B881-58ADDBF56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646900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9D07041A-8AF8-4147-98B0-557D66E32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885807" y="3519737"/>
                <a:ext cx="345543" cy="518720"/>
              </a:xfrm>
              <a:prstGeom prst="rect">
                <a:avLst/>
              </a:prstGeom>
            </p:spPr>
          </p:pic>
        </p:grpSp>
        <p:sp>
          <p:nvSpPr>
            <p:cNvPr id="306" name="TextBox 305"/>
            <p:cNvSpPr txBox="1"/>
            <p:nvPr/>
          </p:nvSpPr>
          <p:spPr>
            <a:xfrm>
              <a:off x="5456926" y="3476097"/>
              <a:ext cx="2418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72c 2048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18327" y="3913156"/>
            <a:ext cx="2082621" cy="2515372"/>
            <a:chOff x="8066143" y="1937625"/>
            <a:chExt cx="2082621" cy="2515372"/>
          </a:xfrm>
        </p:grpSpPr>
        <p:grpSp>
          <p:nvGrpSpPr>
            <p:cNvPr id="19" name="Group 18"/>
            <p:cNvGrpSpPr/>
            <p:nvPr/>
          </p:nvGrpSpPr>
          <p:grpSpPr>
            <a:xfrm>
              <a:off x="8066143" y="1937625"/>
              <a:ext cx="2082621" cy="1676084"/>
              <a:chOff x="9407721" y="1690379"/>
              <a:chExt cx="2082621" cy="1676084"/>
            </a:xfrm>
          </p:grpSpPr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59763B83-E149-43E1-A2C2-B036D9181447}"/>
                  </a:ext>
                </a:extLst>
              </p:cNvPr>
              <p:cNvSpPr txBox="1"/>
              <p:nvPr/>
            </p:nvSpPr>
            <p:spPr>
              <a:xfrm>
                <a:off x="9407721" y="1690379"/>
                <a:ext cx="20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Interactive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sp>
            <p:nvSpPr>
              <p:cNvPr id="439" name="Rounded Rectangle 167">
                <a:extLst>
                  <a:ext uri="{FF2B5EF4-FFF2-40B4-BE49-F238E27FC236}">
                    <a16:creationId xmlns:a16="http://schemas.microsoft.com/office/drawing/2014/main" id="{C12B8191-CD10-4B87-97C2-6BE7FA024EA5}"/>
                  </a:ext>
                </a:extLst>
              </p:cNvPr>
              <p:cNvSpPr/>
              <p:nvPr/>
            </p:nvSpPr>
            <p:spPr>
              <a:xfrm>
                <a:off x="9479846" y="2184430"/>
                <a:ext cx="2010496" cy="118203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723476" y="2339184"/>
                <a:ext cx="416838" cy="407813"/>
                <a:chOff x="10722190" y="2352094"/>
                <a:chExt cx="416838" cy="407813"/>
              </a:xfrm>
            </p:grpSpPr>
            <p:pic>
              <p:nvPicPr>
                <p:cNvPr id="512" name="Picture 51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722190" y="2352094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3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13789" y="2380069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2" name="Group 291"/>
              <p:cNvGrpSpPr/>
              <p:nvPr/>
            </p:nvGrpSpPr>
            <p:grpSpPr>
              <a:xfrm>
                <a:off x="10288511" y="2340875"/>
                <a:ext cx="416838" cy="407813"/>
                <a:chOff x="9846429" y="3113442"/>
                <a:chExt cx="416838" cy="407813"/>
              </a:xfrm>
            </p:grpSpPr>
            <p:pic>
              <p:nvPicPr>
                <p:cNvPr id="293" name="Picture 292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4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5" name="Group 294"/>
              <p:cNvGrpSpPr/>
              <p:nvPr/>
            </p:nvGrpSpPr>
            <p:grpSpPr>
              <a:xfrm>
                <a:off x="10036663" y="2833330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7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8" name="Group 297"/>
              <p:cNvGrpSpPr/>
              <p:nvPr/>
            </p:nvGrpSpPr>
            <p:grpSpPr>
              <a:xfrm>
                <a:off x="10478746" y="2834846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9" name="Picture 298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1" name="Group 300"/>
              <p:cNvGrpSpPr/>
              <p:nvPr/>
            </p:nvGrpSpPr>
            <p:grpSpPr>
              <a:xfrm>
                <a:off x="9846428" y="2339184"/>
                <a:ext cx="416838" cy="407813"/>
                <a:chOff x="9846429" y="3113442"/>
                <a:chExt cx="416838" cy="407813"/>
              </a:xfrm>
            </p:grpSpPr>
            <p:pic>
              <p:nvPicPr>
                <p:cNvPr id="302" name="Picture 30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3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07" name="TextBox 306"/>
            <p:cNvSpPr txBox="1"/>
            <p:nvPr/>
          </p:nvSpPr>
          <p:spPr>
            <a:xfrm>
              <a:off x="8066143" y="3714333"/>
              <a:ext cx="20826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64c 512 GB</a:t>
              </a:r>
            </a:p>
            <a:p>
              <a:r>
                <a:rPr lang="nl-BE" sz="1400" dirty="0"/>
                <a:t>1 A100 80GB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39113" y="1931376"/>
            <a:ext cx="2665398" cy="2050512"/>
            <a:chOff x="8039113" y="1931376"/>
            <a:chExt cx="2665398" cy="2050512"/>
          </a:xfrm>
        </p:grpSpPr>
        <p:sp>
          <p:nvSpPr>
            <p:cNvPr id="169" name="Rounded Rectangle 168"/>
            <p:cNvSpPr/>
            <p:nvPr/>
          </p:nvSpPr>
          <p:spPr>
            <a:xfrm>
              <a:off x="8125244" y="2422214"/>
              <a:ext cx="2579267" cy="93477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039113" y="193137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GPU </a:t>
              </a:r>
              <a:r>
                <a:rPr lang="nl-BE" b="1" dirty="0" err="1"/>
                <a:t>nodes</a:t>
              </a:r>
              <a:endParaRPr lang="nl-BE" b="1" dirty="0"/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8125244" y="3458668"/>
              <a:ext cx="2579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4x </a:t>
              </a:r>
              <a:r>
                <a:rPr lang="nl-BE" sz="1400" dirty="0" err="1"/>
                <a:t>IceLake</a:t>
              </a:r>
              <a:r>
                <a:rPr lang="nl-BE" sz="1400" dirty="0"/>
                <a:t> 72c 512 GB</a:t>
              </a:r>
            </a:p>
            <a:p>
              <a:r>
                <a:rPr lang="nl-BE" sz="1400" dirty="0"/>
                <a:t>4 A100 SXM4 80GB</a:t>
              </a:r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8413303" y="2713482"/>
              <a:ext cx="1996629" cy="386708"/>
              <a:chOff x="8203827" y="2625187"/>
              <a:chExt cx="2350457" cy="45523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203827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102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4" name="Rectangle 2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2" name="Group 371"/>
              <p:cNvGrpSpPr/>
              <p:nvPr/>
            </p:nvGrpSpPr>
            <p:grpSpPr>
              <a:xfrm>
                <a:off x="8812600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75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6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7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8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74" name="Rectangle 37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93" name="Group 392"/>
              <p:cNvGrpSpPr/>
              <p:nvPr/>
            </p:nvGrpSpPr>
            <p:grpSpPr>
              <a:xfrm>
                <a:off x="9421373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9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7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8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9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95" name="Rectangle 394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00" name="Group 399"/>
              <p:cNvGrpSpPr/>
              <p:nvPr/>
            </p:nvGrpSpPr>
            <p:grpSpPr>
              <a:xfrm>
                <a:off x="10030146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403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4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5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6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02" name="Rectangle 401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0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21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000" y="180000"/>
            <a:ext cx="8334000" cy="584704"/>
          </a:xfrm>
        </p:spPr>
        <p:txBody>
          <a:bodyPr/>
          <a:lstStyle/>
          <a:p>
            <a:r>
              <a:rPr lang="en-US" dirty="0"/>
              <a:t>Tier-2 Cluster: </a:t>
            </a:r>
            <a:r>
              <a:rPr lang="en-US" dirty="0" err="1"/>
              <a:t>wICE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16407"/>
              </p:ext>
            </p:extLst>
          </p:nvPr>
        </p:nvGraphicFramePr>
        <p:xfrm>
          <a:off x="911424" y="1124744"/>
          <a:ext cx="9577064" cy="3816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7011">
                  <a:extLst>
                    <a:ext uri="{9D8B030D-6E8A-4147-A177-3AD203B41FA5}">
                      <a16:colId xmlns:a16="http://schemas.microsoft.com/office/drawing/2014/main" val="1052959117"/>
                    </a:ext>
                  </a:extLst>
                </a:gridCol>
                <a:gridCol w="1727012">
                  <a:extLst>
                    <a:ext uri="{9D8B030D-6E8A-4147-A177-3AD203B41FA5}">
                      <a16:colId xmlns:a16="http://schemas.microsoft.com/office/drawing/2014/main" val="4447968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2052409996"/>
                    </a:ext>
                  </a:extLst>
                </a:gridCol>
                <a:gridCol w="1099007">
                  <a:extLst>
                    <a:ext uri="{9D8B030D-6E8A-4147-A177-3AD203B41FA5}">
                      <a16:colId xmlns:a16="http://schemas.microsoft.com/office/drawing/2014/main" val="229140743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4190090989"/>
                    </a:ext>
                  </a:extLst>
                </a:gridCol>
                <a:gridCol w="1413010">
                  <a:extLst>
                    <a:ext uri="{9D8B030D-6E8A-4147-A177-3AD203B41FA5}">
                      <a16:colId xmlns:a16="http://schemas.microsoft.com/office/drawing/2014/main" val="2578423654"/>
                    </a:ext>
                  </a:extLst>
                </a:gridCol>
                <a:gridCol w="1099006">
                  <a:extLst>
                    <a:ext uri="{9D8B030D-6E8A-4147-A177-3AD203B41FA5}">
                      <a16:colId xmlns:a16="http://schemas.microsoft.com/office/drawing/2014/main" val="3999970807"/>
                    </a:ext>
                  </a:extLst>
                </a:gridCol>
              </a:tblGrid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Type of node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CPU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Inter-connect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cores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installed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local discs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nodes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17197"/>
                  </a:ext>
                </a:extLst>
              </a:tr>
              <a:tr h="5632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256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300702"/>
                  </a:ext>
                </a:extLst>
              </a:tr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b="1" u="none" strike="noStrike" dirty="0">
                          <a:effectLst/>
                        </a:rPr>
                        <a:t>large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2048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392732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4xA100</a:t>
                      </a:r>
                      <a:r>
                        <a:rPr lang="en-US" sz="1800" u="none" strike="noStrike" dirty="0">
                          <a:effectLst/>
                        </a:rPr>
                        <a:t> SXM2 80GB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512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480439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Interactive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Xeon 8358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1xA100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SXM2 80GB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IB HDR-100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512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960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831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993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9576" y="407707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Your files are owned only by you.</a:t>
            </a:r>
            <a:br>
              <a:rPr lang="en-US" dirty="0"/>
            </a:br>
            <a:r>
              <a:rPr lang="en-US" dirty="0"/>
              <a:t>Other VSC users have no permission to read/write/execute your files (POSIX)</a:t>
            </a:r>
          </a:p>
          <a:p>
            <a:r>
              <a:rPr lang="en-US" dirty="0"/>
              <a:t>A VSC account has 3 default storages (free of charge)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$VSC_HOME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$VSC_DATA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$VSC_SCRATCH</a:t>
            </a:r>
          </a:p>
          <a:p>
            <a:r>
              <a:rPr lang="en-US" dirty="0"/>
              <a:t>You can additionally request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staging</a:t>
            </a:r>
            <a:r>
              <a:rPr lang="en-US" dirty="0"/>
              <a:t> storage</a:t>
            </a:r>
          </a:p>
          <a:p>
            <a:r>
              <a:rPr lang="en-US" dirty="0"/>
              <a:t>Different storage volumes have different:</a:t>
            </a:r>
            <a:br>
              <a:rPr lang="en-US" dirty="0"/>
            </a:br>
            <a:r>
              <a:rPr lang="en-US" dirty="0"/>
              <a:t>- mount point</a:t>
            </a:r>
            <a:br>
              <a:rPr lang="en-US" dirty="0"/>
            </a:br>
            <a:r>
              <a:rPr lang="en-US" dirty="0"/>
              <a:t>- size and performance</a:t>
            </a:r>
            <a:br>
              <a:rPr lang="en-US" dirty="0"/>
            </a:br>
            <a:r>
              <a:rPr lang="en-US" dirty="0"/>
              <a:t>- use case</a:t>
            </a:r>
            <a:br>
              <a:rPr lang="en-US" dirty="0"/>
            </a:br>
            <a:r>
              <a:rPr lang="en-US" dirty="0"/>
              <a:t>- backup and maintenance policy</a:t>
            </a:r>
          </a:p>
          <a:p>
            <a:r>
              <a:rPr lang="en-US" dirty="0"/>
              <a:t>More info on </a:t>
            </a:r>
            <a:r>
              <a:rPr lang="en-US" dirty="0">
                <a:hlinkClick r:id="rId2"/>
              </a:rPr>
              <a:t>ICTS Service Catalog</a:t>
            </a:r>
            <a:r>
              <a:rPr lang="en-US" dirty="0"/>
              <a:t> (EN/NL)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storage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38362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124744"/>
            <a:ext cx="6168088" cy="4536504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Request form for extra storage</a:t>
            </a:r>
            <a:r>
              <a:rPr lang="en-US" sz="22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hlinkClick r:id="rId3"/>
              </a:rPr>
              <a:t>More information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Do not</a:t>
            </a:r>
            <a:r>
              <a:rPr lang="en-US" sz="2200" dirty="0"/>
              <a:t> use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br>
              <a:rPr lang="en-US" sz="2200" dirty="0"/>
            </a:br>
            <a:r>
              <a:rPr lang="en-US" sz="2200" dirty="0"/>
              <a:t>  It is only 10 GB and is reserved for the OS </a:t>
            </a:r>
            <a:br>
              <a:rPr lang="en-US" sz="2200" dirty="0"/>
            </a:br>
            <a:r>
              <a:rPr lang="en-US" sz="2200" dirty="0"/>
              <a:t>  and root processes</a:t>
            </a:r>
            <a:br>
              <a:rPr lang="en-US" sz="2200" dirty="0"/>
            </a:br>
            <a:r>
              <a:rPr lang="en-US" sz="2200" dirty="0"/>
              <a:t>  Your application can crash if using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You are automatically logged into your home </a:t>
            </a:r>
            <a:br>
              <a:rPr lang="en-US" sz="2200" dirty="0"/>
            </a:br>
            <a:r>
              <a:rPr lang="en-US" sz="2200" dirty="0"/>
              <a:t>  folder upon login.</a:t>
            </a:r>
            <a:br>
              <a:rPr lang="en-US" sz="2200" dirty="0"/>
            </a:br>
            <a:r>
              <a:rPr lang="en-US" sz="2200" dirty="0"/>
              <a:t>  Make sure you immediately go to your other </a:t>
            </a:r>
            <a:br>
              <a:rPr lang="en-US" sz="2200" dirty="0"/>
            </a:br>
            <a:r>
              <a:rPr lang="en-US" sz="2200" dirty="0"/>
              <a:t>  storages, e.g.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 cd $VSC_DATA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Always check your storage balance using 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myquota</a:t>
            </a:r>
            <a:r>
              <a:rPr lang="en-US" sz="2200" dirty="0"/>
              <a:t> command</a:t>
            </a:r>
            <a:endParaRPr lang="nl-BE" sz="2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750240" y="1700808"/>
            <a:ext cx="4104456" cy="2952328"/>
            <a:chOff x="7727544" y="2420888"/>
            <a:chExt cx="4104456" cy="2952328"/>
          </a:xfrm>
        </p:grpSpPr>
        <p:sp>
          <p:nvSpPr>
            <p:cNvPr id="4" name="TextBox 3"/>
            <p:cNvSpPr txBox="1"/>
            <p:nvPr/>
          </p:nvSpPr>
          <p:spPr>
            <a:xfrm>
              <a:off x="7727544" y="2787893"/>
              <a:ext cx="4104456" cy="2585323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myquota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$VSC_HOME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1479M of 3072M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12934 of 100k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$VSC_DATA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12G of 75G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1043k of 10000k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$VSC_SCRATCH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15M of 1.5T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60496" y="2420888"/>
              <a:ext cx="1271504" cy="367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Example</a:t>
              </a:r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6502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744460"/>
              </p:ext>
            </p:extLst>
          </p:nvPr>
        </p:nvGraphicFramePr>
        <p:xfrm>
          <a:off x="5150096" y="188909"/>
          <a:ext cx="5986464" cy="592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home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$VSC_HOME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possible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Only</a:t>
                      </a:r>
                      <a:r>
                        <a:rPr lang="en-US" sz="1800" baseline="0" dirty="0"/>
                        <a:t> storing SSH keys, </a:t>
                      </a:r>
                      <a:r>
                        <a:rPr lang="en-US" sz="1800" baseline="0" dirty="0" err="1"/>
                        <a:t>config</a:t>
                      </a:r>
                      <a:r>
                        <a:rPr lang="en-US" sz="1800" baseline="0" dirty="0"/>
                        <a:t>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 Stay</a:t>
                      </a:r>
                      <a:r>
                        <a:rPr lang="en-US" sz="1800" baseline="0" dirty="0"/>
                        <a:t> away from using it</a:t>
                      </a:r>
                      <a:endParaRPr lang="nl-BE" sz="1800" dirty="0"/>
                    </a:p>
                    <a:p>
                      <a:r>
                        <a:rPr lang="en-US" sz="1800" dirty="0"/>
                        <a:t>- Can easily overflow:</a:t>
                      </a:r>
                      <a:br>
                        <a:rPr lang="en-US" sz="1800" dirty="0"/>
                      </a:br>
                      <a:r>
                        <a:rPr lang="en-US" sz="1800" baseline="0" dirty="0"/>
                        <a:t>   + Your jobs may crash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   + Login issues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26</a:t>
            </a:fld>
            <a:endParaRPr lang="nl-BE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31913186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542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3444020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591230"/>
              </p:ext>
            </p:extLst>
          </p:nvPr>
        </p:nvGraphicFramePr>
        <p:xfrm>
          <a:off x="5150096" y="188909"/>
          <a:ext cx="5986464" cy="595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$VSC_DATA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 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</a:t>
                      </a:r>
                      <a:r>
                        <a:rPr lang="en-US" sz="2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purchase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Your data, code, software,</a:t>
                      </a:r>
                      <a:r>
                        <a:rPr lang="en-US" sz="1800" baseline="0" dirty="0"/>
                        <a:t> results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Permanen</a:t>
                      </a:r>
                      <a:r>
                        <a:rPr lang="en-US" sz="1800" baseline="0" dirty="0"/>
                        <a:t>t storage for initial/final results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Not optimal for intensive or parallel I/O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16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94855272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427187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delete after 30 days from last access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Intensive,</a:t>
                      </a:r>
                      <a:r>
                        <a:rPr lang="en-US" sz="1800" baseline="0" dirty="0"/>
                        <a:t> parallel I/O, temporary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/>
                        <a:t>Recommended storage for all jobs</a:t>
                      </a:r>
                      <a:endParaRPr lang="en-US" sz="1800" dirty="0"/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Copy scratch files to VSC_DATA</a:t>
                      </a:r>
                      <a:r>
                        <a:rPr lang="en-US" sz="1800" baseline="0" dirty="0"/>
                        <a:t> or local storage after jobs are done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Deleted files cannot be recovered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867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17002018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070204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Node 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$VSC_SCRATCH_NODE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compute node, only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591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7"/>
                        </a:rPr>
                        <a:t>Read</a:t>
                      </a:r>
                      <a:r>
                        <a:rPr lang="en-US" sz="1800" baseline="0" dirty="0">
                          <a:hlinkClick r:id="rId7"/>
                        </a:rPr>
                        <a:t> about </a:t>
                      </a:r>
                      <a:r>
                        <a:rPr lang="en-US" sz="1800" baseline="0" dirty="0" err="1">
                          <a:hlinkClick r:id="rId7"/>
                        </a:rPr>
                        <a:t>beeOND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Temporary storage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Fastest I/O, attached to the node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Is</a:t>
                      </a:r>
                      <a:r>
                        <a:rPr lang="en-US" sz="1800" baseline="0" dirty="0"/>
                        <a:t> cleaned after job terminates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Copy the data to your home, scratch, or staging before job ends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42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700808"/>
            <a:ext cx="4871944" cy="3721998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using supercomputers</a:t>
            </a:r>
            <a:r>
              <a:rPr lang="pl-PL" dirty="0"/>
              <a:t> </a:t>
            </a:r>
            <a:r>
              <a:rPr lang="en-US" dirty="0"/>
              <a:t>to solve advanced computation problems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Reduce the computation time from days, years, decades, or  centuries to minutes, hours, days, or weeks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key is parallelism</a:t>
            </a:r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332657"/>
            <a:ext cx="11112000" cy="792088"/>
          </a:xfrm>
        </p:spPr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High Performance Computing</a:t>
            </a:r>
            <a:r>
              <a:rPr lang="en-US" dirty="0"/>
              <a:t>?</a:t>
            </a:r>
            <a:endParaRPr lang="en-US" altLang="en-US" dirty="0"/>
          </a:p>
        </p:txBody>
      </p:sp>
      <p:pic>
        <p:nvPicPr>
          <p:cNvPr id="11" name="Picture 2" descr="http://www.cosmichq.com/wp-content/uploads/2015/06/High-performance-computing.jpg"/>
          <p:cNvPicPr>
            <a:picLocks noChangeAspect="1" noChangeArrowheads="1"/>
          </p:cNvPicPr>
          <p:nvPr/>
        </p:nvPicPr>
        <p:blipFill>
          <a:blip r:embed="rId3" cstate="print"/>
          <a:srcRect b="16630"/>
          <a:stretch>
            <a:fillRect/>
          </a:stretch>
        </p:blipFill>
        <p:spPr bwMode="auto">
          <a:xfrm>
            <a:off x="6672064" y="1700808"/>
            <a:ext cx="4464496" cy="3721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890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9"/>
    </mc:Choice>
    <mc:Fallback xmlns="">
      <p:transition spd="slow" advTm="2362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63050992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249910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Staging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Path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/staging/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/stg_000XX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demand, only Tier-2@KUL</a:t>
                      </a:r>
                      <a:r>
                        <a:rPr lang="en-US" sz="1800" baseline="0" dirty="0"/>
                        <a:t>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</a:t>
                      </a:r>
                      <a:r>
                        <a:rPr lang="en-US" sz="1800" baseline="0" dirty="0"/>
                        <a:t> purchase, from 1 TB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Permanent; share with a group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Accessible from login/compute nodes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</a:t>
                      </a:r>
                      <a:r>
                        <a:rPr lang="en-US" sz="1800" baseline="0" dirty="0"/>
                        <a:t>, parallel I/O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32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7277" y="4077072"/>
            <a:ext cx="351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Nodes &amp; MFA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32</a:t>
            </a:fld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6988530" y="3994627"/>
            <a:ext cx="1058597" cy="2254184"/>
            <a:chOff x="5781249" y="4359400"/>
            <a:chExt cx="1058597" cy="2254184"/>
          </a:xfrm>
        </p:grpSpPr>
        <p:sp>
          <p:nvSpPr>
            <p:cNvPr id="172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08510" y="642174"/>
            <a:ext cx="5263954" cy="3015259"/>
            <a:chOff x="5008510" y="642174"/>
            <a:chExt cx="5263954" cy="3015259"/>
          </a:xfrm>
        </p:grpSpPr>
        <p:sp>
          <p:nvSpPr>
            <p:cNvPr id="128" name="Up-Down Arrow 115"/>
            <p:cNvSpPr/>
            <p:nvPr/>
          </p:nvSpPr>
          <p:spPr>
            <a:xfrm>
              <a:off x="6837699" y="3050963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2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Infiniband interconnect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4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4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9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2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6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9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5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112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5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6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7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8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9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0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3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8392679" y="3973361"/>
            <a:ext cx="2167382" cy="2058642"/>
            <a:chOff x="8392679" y="3973361"/>
            <a:chExt cx="2167382" cy="2058642"/>
          </a:xfrm>
        </p:grpSpPr>
        <p:grpSp>
          <p:nvGrpSpPr>
            <p:cNvPr id="3" name="Group 2"/>
            <p:cNvGrpSpPr/>
            <p:nvPr/>
          </p:nvGrpSpPr>
          <p:grpSpPr>
            <a:xfrm>
              <a:off x="8616281" y="3973361"/>
              <a:ext cx="1942753" cy="1452528"/>
              <a:chOff x="1547664" y="4338134"/>
              <a:chExt cx="1942753" cy="1452528"/>
            </a:xfrm>
          </p:grpSpPr>
          <p:sp>
            <p:nvSpPr>
              <p:cNvPr id="195" name="Rounded Rectangle 18"/>
              <p:cNvSpPr/>
              <p:nvPr/>
            </p:nvSpPr>
            <p:spPr>
              <a:xfrm>
                <a:off x="1752530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Up-Down Arrow 20"/>
              <p:cNvSpPr/>
              <p:nvPr/>
            </p:nvSpPr>
            <p:spPr>
              <a:xfrm>
                <a:off x="1965479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TextBox 23"/>
              <p:cNvSpPr txBox="1"/>
              <p:nvPr/>
            </p:nvSpPr>
            <p:spPr>
              <a:xfrm>
                <a:off x="1547664" y="5421330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Service nodes</a:t>
                </a:r>
              </a:p>
            </p:txBody>
          </p:sp>
          <p:sp>
            <p:nvSpPr>
              <p:cNvPr id="99" name="Up-Down Arrow 20"/>
              <p:cNvSpPr/>
              <p:nvPr/>
            </p:nvSpPr>
            <p:spPr>
              <a:xfrm>
                <a:off x="2787847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ounded Rectangle 18"/>
              <p:cNvSpPr/>
              <p:nvPr/>
            </p:nvSpPr>
            <p:spPr>
              <a:xfrm>
                <a:off x="2555776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0" name="Rectangle 3"/>
            <p:cNvSpPr txBox="1">
              <a:spLocks noChangeArrowheads="1"/>
            </p:cNvSpPr>
            <p:nvPr/>
          </p:nvSpPr>
          <p:spPr>
            <a:xfrm>
              <a:off x="8392679" y="5042981"/>
              <a:ext cx="2167382" cy="9890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0000" indent="-360000" algn="l" defTabSz="914400" rtl="0" eaLnBrk="1" latinLnBrk="0" hangingPunct="1">
                <a:spcBef>
                  <a:spcPts val="580"/>
                </a:spcBef>
                <a:buSzPct val="110000"/>
                <a:buFont typeface="Arial" pitchFamily="34" charset="0"/>
                <a:buChar char="•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20000" indent="-360363" algn="l" defTabSz="914400" rtl="0" eaLnBrk="1" latinLnBrk="0" hangingPunct="1">
                <a:spcBef>
                  <a:spcPts val="580"/>
                </a:spcBef>
                <a:buSzPct val="75000"/>
                <a:buFont typeface="Courier New" pitchFamily="49" charset="0"/>
                <a:buChar char="o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90000" indent="-270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168400" indent="-180000" algn="l" defTabSz="914400" rtl="0" eaLnBrk="1" latinLnBrk="0" hangingPunct="1">
                <a:spcBef>
                  <a:spcPts val="380"/>
                </a:spcBef>
                <a:buSzPct val="80000"/>
                <a:buFont typeface="Arial" pitchFamily="34" charset="0"/>
                <a:buChar char="•"/>
                <a:defRPr sz="16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338263" indent="-179388" algn="l" defTabSz="914400" rtl="0" eaLnBrk="1" latinLnBrk="0" hangingPunct="1">
                <a:spcBef>
                  <a:spcPts val="380"/>
                </a:spcBef>
                <a:buFont typeface="Arial" pitchFamily="34" charset="0"/>
                <a:buChar char="-"/>
                <a:defRPr lang="nl-BE" sz="1600" kern="1200" dirty="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800" b="1" i="1" dirty="0"/>
            </a:p>
            <a:p>
              <a:pPr marL="0" indent="0">
                <a:buNone/>
              </a:pPr>
              <a:r>
                <a:rPr lang="pl-PL" altLang="en-US" sz="1400" dirty="0"/>
                <a:t>Administration - q</a:t>
              </a:r>
              <a:r>
                <a:rPr lang="en-US" altLang="en-US" sz="1400" dirty="0" err="1"/>
                <a:t>ueue</a:t>
              </a:r>
              <a:r>
                <a:rPr lang="en-US" altLang="en-US" sz="1400" dirty="0"/>
                <a:t> system, job scheduler, user management,…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1264" y="3981139"/>
            <a:ext cx="1262843" cy="1587467"/>
            <a:chOff x="3078585" y="3903148"/>
            <a:chExt cx="1262843" cy="1587467"/>
          </a:xfrm>
        </p:grpSpPr>
        <p:sp>
          <p:nvSpPr>
            <p:cNvPr id="236" name="TextBox 23"/>
            <p:cNvSpPr txBox="1"/>
            <p:nvPr/>
          </p:nvSpPr>
          <p:spPr>
            <a:xfrm>
              <a:off x="3174107" y="3903148"/>
              <a:ext cx="109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Scientist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585" y="4227772"/>
              <a:ext cx="1262843" cy="1262843"/>
            </a:xfrm>
            <a:prstGeom prst="rect">
              <a:avLst/>
            </a:prstGeom>
          </p:spPr>
        </p:pic>
      </p:grpSp>
      <p:sp>
        <p:nvSpPr>
          <p:cNvPr id="11" name="Left-Right Arrow Callout 10"/>
          <p:cNvSpPr/>
          <p:nvPr/>
        </p:nvSpPr>
        <p:spPr>
          <a:xfrm>
            <a:off x="1856078" y="4408434"/>
            <a:ext cx="2986936" cy="84166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5492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Authentication</a:t>
            </a:r>
            <a:endParaRPr lang="nl-BE" dirty="0"/>
          </a:p>
        </p:txBody>
      </p:sp>
      <p:sp>
        <p:nvSpPr>
          <p:cNvPr id="75" name="object 51"/>
          <p:cNvSpPr txBox="1">
            <a:spLocks/>
          </p:cNvSpPr>
          <p:nvPr/>
        </p:nvSpPr>
        <p:spPr>
          <a:xfrm>
            <a:off x="829427" y="337075"/>
            <a:ext cx="3264849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Accessing a Cluster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297010" y="764704"/>
            <a:ext cx="2488718" cy="5843118"/>
            <a:chOff x="4297010" y="764704"/>
            <a:chExt cx="2488718" cy="5843118"/>
          </a:xfrm>
        </p:grpSpPr>
        <p:sp>
          <p:nvSpPr>
            <p:cNvPr id="19" name="Arc 18"/>
            <p:cNvSpPr/>
            <p:nvPr/>
          </p:nvSpPr>
          <p:spPr>
            <a:xfrm flipH="1">
              <a:off x="4355892" y="764704"/>
              <a:ext cx="2429836" cy="5843118"/>
            </a:xfrm>
            <a:prstGeom prst="arc">
              <a:avLst>
                <a:gd name="adj1" fmla="val 16199999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355892" y="3619490"/>
              <a:ext cx="0" cy="254581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17603623">
              <a:off x="3977620" y="134457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Firewall</a:t>
              </a:r>
              <a:endParaRPr lang="nl-BE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29312" y="3104449"/>
            <a:ext cx="7269772" cy="2325711"/>
            <a:chOff x="4729312" y="3104449"/>
            <a:chExt cx="7269772" cy="2325711"/>
          </a:xfrm>
        </p:grpSpPr>
        <p:grpSp>
          <p:nvGrpSpPr>
            <p:cNvPr id="15" name="Group 14"/>
            <p:cNvGrpSpPr/>
            <p:nvPr/>
          </p:nvGrpSpPr>
          <p:grpSpPr>
            <a:xfrm>
              <a:off x="4729312" y="3818403"/>
              <a:ext cx="5471144" cy="1611757"/>
              <a:chOff x="4729312" y="3818403"/>
              <a:chExt cx="5471144" cy="1611757"/>
            </a:xfrm>
          </p:grpSpPr>
          <p:cxnSp>
            <p:nvCxnSpPr>
              <p:cNvPr id="126" name="Straight Connector 6"/>
              <p:cNvCxnSpPr/>
              <p:nvPr/>
            </p:nvCxnSpPr>
            <p:spPr>
              <a:xfrm>
                <a:off x="5147127" y="3818403"/>
                <a:ext cx="5053329" cy="0"/>
              </a:xfrm>
              <a:prstGeom prst="line">
                <a:avLst/>
              </a:prstGeom>
              <a:ln w="228600" cap="rnd">
                <a:solidFill>
                  <a:schemeClr val="accent1">
                    <a:shade val="95000"/>
                    <a:satMod val="105000"/>
                  </a:schemeClr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204"/>
              <p:cNvGrpSpPr/>
              <p:nvPr/>
            </p:nvGrpSpPr>
            <p:grpSpPr>
              <a:xfrm>
                <a:off x="4729312" y="3977632"/>
                <a:ext cx="1942753" cy="1452528"/>
                <a:chOff x="1547664" y="4338134"/>
                <a:chExt cx="1942753" cy="1452528"/>
              </a:xfrm>
            </p:grpSpPr>
            <p:sp>
              <p:nvSpPr>
                <p:cNvPr id="206" name="Rounded Rectangle 18"/>
                <p:cNvSpPr/>
                <p:nvPr/>
              </p:nvSpPr>
              <p:spPr>
                <a:xfrm>
                  <a:off x="1752530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7" name="Up-Down Arrow 20"/>
                <p:cNvSpPr/>
                <p:nvPr/>
              </p:nvSpPr>
              <p:spPr>
                <a:xfrm>
                  <a:off x="1965479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0" name="TextBox 23"/>
                <p:cNvSpPr txBox="1"/>
                <p:nvPr/>
              </p:nvSpPr>
              <p:spPr>
                <a:xfrm>
                  <a:off x="1547664" y="5421330"/>
                  <a:ext cx="1942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407A"/>
                      </a:solidFill>
                    </a:rPr>
                    <a:t>Login nodes</a:t>
                  </a:r>
                </a:p>
              </p:txBody>
            </p:sp>
            <p:sp>
              <p:nvSpPr>
                <p:cNvPr id="231" name="Up-Down Arrow 20"/>
                <p:cNvSpPr/>
                <p:nvPr/>
              </p:nvSpPr>
              <p:spPr>
                <a:xfrm>
                  <a:off x="2787847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Rounded Rectangle 18"/>
                <p:cNvSpPr/>
                <p:nvPr/>
              </p:nvSpPr>
              <p:spPr>
                <a:xfrm>
                  <a:off x="2555776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10538887" y="3104449"/>
              <a:ext cx="1460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407A"/>
                  </a:solidFill>
                </a:rPr>
                <a:t>Link to other VSC sites</a:t>
              </a:r>
              <a:endParaRPr lang="nl-BE" sz="1600" dirty="0">
                <a:solidFill>
                  <a:srgbClr val="00407A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394448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0" name="Oval 79"/>
            <p:cNvSpPr/>
            <p:nvPr/>
          </p:nvSpPr>
          <p:spPr>
            <a:xfrm>
              <a:off x="10702796" y="3702021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1" name="Oval 80"/>
            <p:cNvSpPr/>
            <p:nvPr/>
          </p:nvSpPr>
          <p:spPr>
            <a:xfrm>
              <a:off x="11032164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11382552" y="3643231"/>
              <a:ext cx="516917" cy="336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399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2"/>
    </mc:Choice>
    <mc:Fallback xmlns="">
      <p:transition spd="slow" advTm="15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4622" x="8856663" y="4016375"/>
          <p14:tracePt t="14632" x="8740775" y="4033838"/>
          <p14:tracePt t="14641" x="8597900" y="4078288"/>
          <p14:tracePt t="14657" x="8256588" y="4178300"/>
          <p14:tracePt t="14674" x="8077200" y="4240213"/>
          <p14:tracePt t="14691" x="7754938" y="4348163"/>
          <p14:tracePt t="14707" x="7477125" y="4437063"/>
          <p14:tracePt t="14724" x="7378700" y="4464050"/>
          <p14:tracePt t="14741" x="7207250" y="4518025"/>
          <p14:tracePt t="14758" x="7091363" y="4554538"/>
          <p14:tracePt t="14774" x="7054850" y="4572000"/>
          <p14:tracePt t="14791" x="7010400" y="4589463"/>
          <p14:tracePt t="14808" x="6983413" y="4589463"/>
          <p14:tracePt t="14824" x="6973888" y="4598988"/>
          <p14:tracePt t="15147" x="6965950" y="4660900"/>
          <p14:tracePt t="15156" x="6946900" y="4741863"/>
          <p14:tracePt t="15167" x="6929438" y="4813300"/>
          <p14:tracePt t="15184" x="6911975" y="4867275"/>
          <p14:tracePt t="15200" x="6875463" y="4965700"/>
          <p14:tracePt t="15217" x="6831013" y="5046663"/>
          <p14:tracePt t="15234" x="6804025" y="5092700"/>
          <p14:tracePt t="15250" x="6759575" y="5172075"/>
          <p14:tracePt t="15267" x="6705600" y="5245100"/>
          <p14:tracePt t="15283" x="6661150" y="5324475"/>
          <p14:tracePt t="15300" x="6624638" y="5351463"/>
          <p14:tracePt t="15317" x="6570663" y="5414963"/>
          <p14:tracePt t="15333" x="6508750" y="5495925"/>
          <p14:tracePt t="15350" x="6472238" y="5522913"/>
          <p14:tracePt t="15367" x="6410325" y="5584825"/>
          <p14:tracePt t="15383" x="6356350" y="5621338"/>
          <p14:tracePt t="15400" x="6337300" y="5638800"/>
          <p14:tracePt t="15417" x="6284913" y="5675313"/>
          <p14:tracePt t="15433" x="6248400" y="5702300"/>
          <p14:tracePt t="15450" x="6230938" y="5710238"/>
          <p14:tracePt t="15467" x="6176963" y="5737225"/>
          <p14:tracePt t="15483" x="6132513" y="5754688"/>
          <p14:tracePt t="15500" x="6105525" y="5764213"/>
          <p14:tracePt t="15517" x="6059488" y="5781675"/>
          <p14:tracePt t="15533" x="5997575" y="5800725"/>
          <p14:tracePt t="15550" x="5970588" y="5808663"/>
          <p14:tracePt t="15567" x="5899150" y="5835650"/>
          <p14:tracePt t="15584" x="5845175" y="5854700"/>
          <p14:tracePt t="15601" x="5818188" y="5862638"/>
          <p14:tracePt t="15617" x="5764213" y="5872163"/>
          <p14:tracePt t="15633" x="5710238" y="5872163"/>
          <p14:tracePt t="15650" x="5675313" y="5880100"/>
          <p14:tracePt t="15667" x="5621338" y="5880100"/>
          <p14:tracePt t="15683" x="5557838" y="5880100"/>
          <p14:tracePt t="15701" x="5486400" y="5880100"/>
          <p14:tracePt t="15717" x="5459413" y="5880100"/>
          <p14:tracePt t="15733" x="5397500" y="5880100"/>
          <p14:tracePt t="15750" x="5370513" y="5880100"/>
          <p14:tracePt t="15767" x="5316538" y="5872163"/>
          <p14:tracePt t="15783" x="5270500" y="5862638"/>
          <p14:tracePt t="15800" x="5253038" y="5854700"/>
          <p14:tracePt t="15817" x="5208588" y="5835650"/>
          <p14:tracePt t="15833" x="5172075" y="5827713"/>
          <p14:tracePt t="15850" x="5164138" y="5818188"/>
          <p14:tracePt t="15867" x="5127625" y="5800725"/>
          <p14:tracePt t="15883" x="5100638" y="5781675"/>
          <p14:tracePt t="15900" x="5083175" y="5764213"/>
          <p14:tracePt t="15917" x="5073650" y="5764213"/>
          <p14:tracePt t="15933" x="5056188" y="5754688"/>
          <p14:tracePt t="15950" x="5038725" y="5746750"/>
          <p14:tracePt t="15966" x="5038725" y="5737225"/>
          <p14:tracePt t="15983" x="5019675" y="5727700"/>
          <p14:tracePt t="16000" x="5011738" y="5727700"/>
          <p14:tracePt t="16017" x="5011738" y="5719763"/>
          <p14:tracePt t="16033" x="5002213" y="5719763"/>
          <p14:tracePt t="16050" x="4992688" y="5710238"/>
          <p14:tracePt t="16067" x="4984750" y="5710238"/>
          <p14:tracePt t="16083" x="4984750" y="5702300"/>
          <p14:tracePt t="16181" x="4992688" y="5702300"/>
          <p14:tracePt t="16190" x="5038725" y="5702300"/>
          <p14:tracePt t="16201" x="5110163" y="5719763"/>
          <p14:tracePt t="16217" x="5172075" y="5746750"/>
          <p14:tracePt t="16234" x="5280025" y="5781675"/>
          <p14:tracePt t="16250" x="5370513" y="5808663"/>
          <p14:tracePt t="16268" x="5449888" y="5845175"/>
          <p14:tracePt t="16283" x="5503863" y="5862638"/>
          <p14:tracePt t="16300" x="5584825" y="5907088"/>
          <p14:tracePt t="16318" x="5675313" y="5934075"/>
          <p14:tracePt t="16333" x="5727700" y="5953125"/>
          <p14:tracePt t="16350" x="5835650" y="5980113"/>
          <p14:tracePt t="16368" x="5916613" y="5997575"/>
          <p14:tracePt t="16383" x="5970588" y="6007100"/>
          <p14:tracePt t="16400" x="6051550" y="6015038"/>
          <p14:tracePt t="16417" x="6086475" y="6015038"/>
          <p14:tracePt t="16433" x="6140450" y="6015038"/>
          <p14:tracePt t="16440" x="6167438" y="6015038"/>
          <p14:tracePt t="16450" x="6194425" y="6015038"/>
          <p14:tracePt t="16467" x="6221413" y="6007100"/>
          <p14:tracePt t="16483" x="6238875" y="6007100"/>
          <p14:tracePt t="16499" x="6257925" y="5997575"/>
          <p14:tracePt t="16516" x="6275388" y="5988050"/>
          <p14:tracePt t="16532" x="6284913" y="5980113"/>
          <p14:tracePt t="16549" x="6292850" y="5970588"/>
          <p14:tracePt t="16566" x="6302375" y="5961063"/>
          <p14:tracePt t="16582" x="6311900" y="5961063"/>
          <p14:tracePt t="16600" x="6319838" y="5953125"/>
          <p14:tracePt t="16617" x="6329363" y="5934075"/>
          <p14:tracePt t="16634" x="6337300" y="5934075"/>
          <p14:tracePt t="16650" x="6346825" y="5916613"/>
          <p14:tracePt t="16666" x="6356350" y="5907088"/>
          <p14:tracePt t="16683" x="6356350" y="5899150"/>
          <p14:tracePt t="16700" x="6364288" y="5899150"/>
          <p14:tracePt t="16716" x="6364288" y="5889625"/>
          <p14:tracePt t="16749" x="6373813" y="5889625"/>
          <p14:tracePt t="16816" x="6373813" y="5880100"/>
          <p14:tracePt t="17293" x="6383338" y="5880100"/>
          <p14:tracePt t="17441" x="6383338" y="5872163"/>
          <p14:tracePt t="17452" x="6391275" y="5872163"/>
          <p14:tracePt t="17464" x="6400800" y="5862638"/>
          <p14:tracePt t="17480" x="6427788" y="5845175"/>
          <p14:tracePt t="17496" x="6437313" y="5827713"/>
          <p14:tracePt t="17513" x="6464300" y="5800725"/>
          <p14:tracePt t="17530" x="6472238" y="5791200"/>
          <p14:tracePt t="17546" x="6481763" y="5791200"/>
          <p14:tracePt t="17563" x="6489700" y="5773738"/>
          <p14:tracePt t="17598" x="6489700" y="5764213"/>
          <p14:tracePt t="17647" x="6489700" y="5754688"/>
          <p14:tracePt t="17678" x="6481763" y="5746750"/>
          <p14:tracePt t="17688" x="6454775" y="5737225"/>
          <p14:tracePt t="17699" x="6391275" y="5719763"/>
          <p14:tracePt t="17713" x="6329363" y="5692775"/>
          <p14:tracePt t="17730" x="6203950" y="5648325"/>
          <p14:tracePt t="17746" x="6140450" y="5629275"/>
          <p14:tracePt t="17763" x="6015038" y="5594350"/>
          <p14:tracePt t="17780" x="5889625" y="5557838"/>
          <p14:tracePt t="17797" x="5835650" y="5540375"/>
          <p14:tracePt t="17813" x="5727700" y="5503863"/>
          <p14:tracePt t="17830" x="5665788" y="5476875"/>
          <p14:tracePt t="17846" x="5621338" y="5476875"/>
          <p14:tracePt t="17863" x="5575300" y="5468938"/>
          <p14:tracePt t="17880" x="5540375" y="5459413"/>
          <p14:tracePt t="17896" x="5503863" y="5459413"/>
          <p14:tracePt t="17913" x="5495925" y="5459413"/>
          <p14:tracePt t="17929" x="5476875" y="5459413"/>
          <p14:tracePt t="17946" x="5459413" y="5459413"/>
          <p14:tracePt t="17963" x="5449888" y="5459413"/>
          <p14:tracePt t="17979" x="5441950" y="5459413"/>
          <p14:tracePt t="17996" x="5432425" y="5468938"/>
          <p14:tracePt t="18013" x="5422900" y="5476875"/>
          <p14:tracePt t="18029" x="5414963" y="5486400"/>
          <p14:tracePt t="18046" x="5414963" y="5495925"/>
          <p14:tracePt t="18063" x="5405438" y="5503863"/>
          <p14:tracePt t="18096" x="5405438" y="5513388"/>
          <p14:tracePt t="18116" x="5405438" y="5522913"/>
          <p14:tracePt t="18129" x="5405438" y="5530850"/>
          <p14:tracePt t="18146" x="5405438" y="5549900"/>
          <p14:tracePt t="18163" x="5405438" y="5567363"/>
          <p14:tracePt t="18179" x="5422900" y="5611813"/>
          <p14:tracePt t="18196" x="5459413" y="5648325"/>
          <p14:tracePt t="18214" x="5513388" y="5683250"/>
          <p14:tracePt t="18229" x="5540375" y="5702300"/>
          <p14:tracePt t="18246" x="5594350" y="5727700"/>
          <p14:tracePt t="18263" x="5629275" y="5737225"/>
          <p14:tracePt t="18279" x="5683250" y="5754688"/>
          <p14:tracePt t="18296" x="5737225" y="5773738"/>
          <p14:tracePt t="18312" x="5764213" y="5781675"/>
          <p14:tracePt t="18329" x="5800725" y="5781675"/>
          <p14:tracePt t="18346" x="5835650" y="5781675"/>
          <p14:tracePt t="18362" x="5845175" y="5781675"/>
          <p14:tracePt t="18379" x="5862638" y="5781675"/>
          <p14:tracePt t="18396" x="5872163" y="5781675"/>
          <p14:tracePt t="18412" x="5880100" y="5781675"/>
          <p14:tracePt t="18434" x="5889625" y="5781675"/>
          <p14:tracePt t="18534" x="5899150" y="5781675"/>
          <p14:tracePt t="18700" x="5907088" y="5781675"/>
          <p14:tracePt t="21692" x="5899150" y="5781675"/>
          <p14:tracePt t="21702" x="5862638" y="5781675"/>
          <p14:tracePt t="21711" x="5818188" y="5781675"/>
          <p14:tracePt t="21728" x="5791200" y="5781675"/>
          <p14:tracePt t="21744" x="5719763" y="5781675"/>
          <p14:tracePt t="21761" x="5656263" y="5764213"/>
          <p14:tracePt t="21778" x="5611813" y="5754688"/>
          <p14:tracePt t="21794" x="5549900" y="5746750"/>
          <p14:tracePt t="21811" x="5495925" y="5719763"/>
          <p14:tracePt t="21828" x="5449888" y="5710238"/>
          <p14:tracePt t="21844" x="5441950" y="5710238"/>
          <p14:tracePt t="21861" x="5405438" y="5692775"/>
          <p14:tracePt t="21878" x="5387975" y="5692775"/>
          <p14:tracePt t="21894" x="5370513" y="5683250"/>
          <p14:tracePt t="21911" x="5360988" y="5675313"/>
          <p14:tracePt t="21928" x="5351463" y="5675313"/>
          <p14:tracePt t="21944" x="5343525" y="5665788"/>
          <p14:tracePt t="21961" x="5334000" y="5665788"/>
          <p14:tracePt t="22079" x="5351463" y="5665788"/>
          <p14:tracePt t="22088" x="5378450" y="5683250"/>
          <p14:tracePt t="22098" x="5432425" y="5702300"/>
          <p14:tracePt t="22112" x="5486400" y="5719763"/>
          <p14:tracePt t="22128" x="5594350" y="5746750"/>
          <p14:tracePt t="22146" x="5692775" y="5754688"/>
          <p14:tracePt t="22162" x="5727700" y="5754688"/>
          <p14:tracePt t="22178" x="5800725" y="5764213"/>
          <p14:tracePt t="22195" x="5854700" y="5764213"/>
          <p14:tracePt t="22211" x="5872163" y="5764213"/>
          <p14:tracePt t="22228" x="5899150" y="5764213"/>
          <p14:tracePt t="22245" x="5916613" y="5764213"/>
          <p14:tracePt t="22261" x="5934075" y="5754688"/>
          <p14:tracePt t="22277" x="5934075" y="5746750"/>
          <p14:tracePt t="22294" x="5943600" y="5746750"/>
          <p14:tracePt t="22328" x="5953125" y="5746750"/>
          <p14:tracePt t="22674" x="5961063" y="5746750"/>
          <p14:tracePt t="22714" x="5970588" y="5746750"/>
          <p14:tracePt t="22744" x="5980113" y="5746750"/>
          <p14:tracePt t="22762" x="5988050" y="5746750"/>
          <p14:tracePt t="22772" x="5997575" y="5746750"/>
          <p14:tracePt t="22782" x="6007100" y="5746750"/>
          <p14:tracePt t="22802" x="6015038" y="5746750"/>
          <p14:tracePt t="22812" x="6024563" y="5746750"/>
          <p14:tracePt t="22828" x="6032500" y="5746750"/>
          <p14:tracePt t="22845" x="6042025" y="5737225"/>
          <p14:tracePt t="22861" x="6069013" y="5727700"/>
          <p14:tracePt t="22878" x="6086475" y="5727700"/>
          <p14:tracePt t="22895" x="6132513" y="5710238"/>
          <p14:tracePt t="22911" x="6167438" y="5692775"/>
          <p14:tracePt t="22928" x="6184900" y="5683250"/>
          <p14:tracePt t="22945" x="6230938" y="5665788"/>
          <p14:tracePt t="22961" x="6265863" y="5656263"/>
          <p14:tracePt t="22978" x="6275388" y="5648325"/>
          <p14:tracePt t="22994" x="6302375" y="5638800"/>
          <p14:tracePt t="23011" x="6311900" y="5621338"/>
          <p14:tracePt t="23030" x="6329363" y="5621338"/>
          <p14:tracePt t="23045" x="6337300" y="5621338"/>
          <p14:tracePt t="23062" x="6346825" y="5611813"/>
          <p14:tracePt t="23095" x="6346825" y="5602288"/>
          <p14:tracePt t="23112" x="6356350" y="5602288"/>
          <p14:tracePt t="23182" x="6356350" y="5594350"/>
          <p14:tracePt t="23261" x="6346825" y="5594350"/>
          <p14:tracePt t="23282" x="6337300" y="5594350"/>
          <p14:tracePt t="23291" x="6329363" y="5594350"/>
          <p14:tracePt t="23300" x="6302375" y="5594350"/>
          <p14:tracePt t="23311" x="6265863" y="5594350"/>
          <p14:tracePt t="23328" x="6184900" y="5602288"/>
          <p14:tracePt t="23345" x="6159500" y="5602288"/>
          <p14:tracePt t="23362" x="6113463" y="5611813"/>
          <p14:tracePt t="23378" x="6078538" y="5621338"/>
          <p14:tracePt t="23395" x="6051550" y="5621338"/>
          <p14:tracePt t="23412" x="6007100" y="5629275"/>
          <p14:tracePt t="23428" x="5970588" y="5629275"/>
          <p14:tracePt t="23445" x="5953125" y="5629275"/>
          <p14:tracePt t="23461" x="5907088" y="5638800"/>
          <p14:tracePt t="23478" x="5872163" y="5648325"/>
          <p14:tracePt t="23495" x="5845175" y="5656263"/>
          <p14:tracePt t="23511" x="5791200" y="5656263"/>
          <p14:tracePt t="23528" x="5727700" y="5665788"/>
          <p14:tracePt t="23546" x="5656263" y="5665788"/>
          <p14:tracePt t="23561" x="5611813" y="5675313"/>
          <p14:tracePt t="23578" x="5530850" y="5675313"/>
          <p14:tracePt t="23596" x="5441950" y="5675313"/>
          <p14:tracePt t="23611" x="5405438" y="5675313"/>
          <p14:tracePt t="23628" x="5324475" y="5665788"/>
          <p14:tracePt t="23646" x="5262563" y="5665788"/>
          <p14:tracePt t="23661" x="5235575" y="5656263"/>
          <p14:tracePt t="23678" x="5172075" y="5638800"/>
          <p14:tracePt t="23696" x="5118100" y="5629275"/>
          <p14:tracePt t="23711" x="5100638" y="5621338"/>
          <p14:tracePt t="23728" x="5065713" y="5602288"/>
          <p14:tracePt t="23745" x="5046663" y="5584825"/>
          <p14:tracePt t="23761" x="5011738" y="5567363"/>
          <p14:tracePt t="23778" x="4975225" y="5557838"/>
          <p14:tracePt t="23794" x="4957763" y="5530850"/>
          <p14:tracePt t="23811" x="4948238" y="5530850"/>
          <p14:tracePt t="23828" x="4921250" y="5513388"/>
          <p14:tracePt t="23844" x="4913313" y="5503863"/>
          <p14:tracePt t="23861" x="4894263" y="5495925"/>
          <p14:tracePt t="23878" x="4876800" y="5476875"/>
          <p14:tracePt t="23894" x="4849813" y="5468938"/>
          <p14:tracePt t="23911" x="4849813" y="5449888"/>
          <p14:tracePt t="23927" x="4832350" y="5441950"/>
          <p14:tracePt t="23944" x="4813300" y="5422900"/>
          <p14:tracePt t="23960" x="4805363" y="5414963"/>
          <p14:tracePt t="23977" x="4795838" y="5405438"/>
          <p14:tracePt t="23995" x="4787900" y="5387975"/>
          <p14:tracePt t="24016" x="4778375" y="5378450"/>
          <p14:tracePt t="24035" x="4778375" y="5370513"/>
          <p14:tracePt t="24045" x="4768850" y="5370513"/>
          <p14:tracePt t="24061" x="4768850" y="5360988"/>
          <p14:tracePt t="24078" x="4768850" y="5351463"/>
          <p14:tracePt t="24364" x="4778375" y="5270500"/>
          <p14:tracePt t="24375" x="4822825" y="5164138"/>
          <p14:tracePt t="24383" x="4840288" y="5073650"/>
          <p14:tracePt t="24399" x="4867275" y="5002213"/>
          <p14:tracePt t="24416" x="4894263" y="4867275"/>
          <p14:tracePt t="24433" x="4913313" y="4768850"/>
          <p14:tracePt t="24449" x="4921250" y="4687888"/>
          <p14:tracePt t="24466" x="4921250" y="4660900"/>
          <p14:tracePt t="24483" x="4921250" y="4616450"/>
          <p14:tracePt t="24499" x="4921250" y="4589463"/>
          <p14:tracePt t="24516" x="4921250" y="4562475"/>
          <p14:tracePt t="24533" x="4921250" y="4554538"/>
          <p14:tracePt t="24549" x="4921250" y="4527550"/>
          <p14:tracePt t="24566" x="4921250" y="4518025"/>
          <p14:tracePt t="24583" x="4921250" y="4491038"/>
          <p14:tracePt t="24599" x="4921250" y="4464050"/>
          <p14:tracePt t="24616" x="4921250" y="4446588"/>
          <p14:tracePt t="24633" x="4921250" y="4419600"/>
          <p14:tracePt t="24649" x="4921250" y="4392613"/>
          <p14:tracePt t="24666" x="4921250" y="4375150"/>
          <p14:tracePt t="24683" x="4921250" y="4348163"/>
          <p14:tracePt t="24699" x="4930775" y="4311650"/>
          <p14:tracePt t="24716" x="4940300" y="4294188"/>
          <p14:tracePt t="24733" x="4957763" y="4267200"/>
          <p14:tracePt t="24749" x="4984750" y="4222750"/>
          <p14:tracePt t="24766" x="4992688" y="4203700"/>
          <p14:tracePt t="24782" x="5019675" y="4168775"/>
          <p14:tracePt t="24799" x="5038725" y="4151313"/>
          <p14:tracePt t="24817" x="5038725" y="4132263"/>
          <p14:tracePt t="24849" x="5046663" y="4124325"/>
          <p14:tracePt t="24969" x="5056188" y="4124325"/>
          <p14:tracePt t="24990" x="5056188" y="4132263"/>
          <p14:tracePt t="24998" x="5056188" y="4141788"/>
          <p14:tracePt t="25006" x="5065713" y="4151313"/>
          <p14:tracePt t="25016" x="5065713" y="4168775"/>
          <p14:tracePt t="25032" x="5065713" y="4186238"/>
          <p14:tracePt t="25049" x="5083175" y="4230688"/>
          <p14:tracePt t="25067" x="5092700" y="4267200"/>
          <p14:tracePt t="25082" x="5092700" y="4276725"/>
          <p14:tracePt t="25099" x="5092700" y="4303713"/>
          <p14:tracePt t="25116" x="5100638" y="4311650"/>
          <p14:tracePt t="25132" x="5100638" y="4321175"/>
          <p14:tracePt t="25149" x="5100638" y="4330700"/>
          <p14:tracePt t="25182" x="5100638" y="4338638"/>
          <p14:tracePt t="25199" x="5100638" y="4356100"/>
          <p14:tracePt t="25216" x="5100638" y="4365625"/>
          <p14:tracePt t="25232" x="5100638" y="4375150"/>
          <p14:tracePt t="25249" x="5100638" y="4383088"/>
          <p14:tracePt t="25266" x="5100638" y="4392613"/>
          <p14:tracePt t="25282" x="5100638" y="4402138"/>
          <p14:tracePt t="25387" x="5100638" y="4383088"/>
          <p14:tracePt t="25397" x="5100638" y="4356100"/>
          <p14:tracePt t="25407" x="5100638" y="4294188"/>
          <p14:tracePt t="25417" x="5092700" y="4249738"/>
          <p14:tracePt t="25433" x="5083175" y="4186238"/>
          <p14:tracePt t="25439" x="5073650" y="4151313"/>
          <p14:tracePt t="25450" x="5065713" y="4105275"/>
          <p14:tracePt t="25466" x="5056188" y="4060825"/>
          <p14:tracePt t="25482" x="5056188" y="4043363"/>
          <p14:tracePt t="25499" x="5046663" y="4016375"/>
          <p14:tracePt t="25515" x="5038725" y="4006850"/>
          <p14:tracePt t="25532" x="5038725" y="3998913"/>
          <p14:tracePt t="25593" x="5038725" y="4006850"/>
          <p14:tracePt t="25613" x="5038725" y="4033838"/>
          <p14:tracePt t="25623" x="5038725" y="4060825"/>
          <p14:tracePt t="25634" x="5038725" y="4097338"/>
          <p14:tracePt t="25649" x="5046663" y="4132263"/>
          <p14:tracePt t="25665" x="5065713" y="4186238"/>
          <p14:tracePt t="25682" x="5065713" y="4230688"/>
          <p14:tracePt t="25699" x="5065713" y="4249738"/>
          <p14:tracePt t="25715" x="5065713" y="4267200"/>
          <p14:tracePt t="25732" x="5073650" y="4284663"/>
          <p14:tracePt t="25765" x="5073650" y="4294188"/>
          <p14:tracePt t="25782" x="5073650" y="4303713"/>
          <p14:tracePt t="25903" x="5073650" y="4294188"/>
          <p14:tracePt t="25913" x="5073650" y="4284663"/>
          <p14:tracePt t="25923" x="5065713" y="4267200"/>
          <p14:tracePt t="25933" x="5065713" y="4240213"/>
          <p14:tracePt t="25950" x="5046663" y="4203700"/>
          <p14:tracePt t="25966" x="5019675" y="4151313"/>
          <p14:tracePt t="25982" x="5002213" y="4114800"/>
          <p14:tracePt t="25999" x="5002213" y="4105275"/>
          <p14:tracePt t="26016" x="4992688" y="4097338"/>
          <p14:tracePt t="26032" x="4992688" y="4087813"/>
          <p14:tracePt t="26049" x="4984750" y="4087813"/>
          <p14:tracePt t="26098" x="4992688" y="4132263"/>
          <p14:tracePt t="26107" x="5011738" y="4195763"/>
          <p14:tracePt t="26117" x="5029200" y="4230688"/>
          <p14:tracePt t="26131" x="5038725" y="4267200"/>
          <p14:tracePt t="26148" x="5056188" y="4338638"/>
          <p14:tracePt t="26165" x="5065713" y="4356100"/>
          <p14:tracePt t="26181" x="5073650" y="4392613"/>
          <p14:tracePt t="26198" x="5083175" y="4410075"/>
          <p14:tracePt t="26215" x="5083175" y="4419600"/>
          <p14:tracePt t="26231" x="5083175" y="4429125"/>
          <p14:tracePt t="26268" x="5083175" y="4437063"/>
          <p14:tracePt t="26370" x="5083175" y="4419600"/>
          <p14:tracePt t="26380" x="5083175" y="4402138"/>
          <p14:tracePt t="26390" x="5073650" y="4365625"/>
          <p14:tracePt t="26400" x="5046663" y="4321175"/>
          <p14:tracePt t="26416" x="5019675" y="4230688"/>
          <p14:tracePt t="26431" x="5019675" y="4203700"/>
          <p14:tracePt t="26436" x="5002213" y="4178300"/>
          <p14:tracePt t="26448" x="4992688" y="4151313"/>
          <p14:tracePt t="26465" x="4984750" y="4114800"/>
          <p14:tracePt t="26481" x="4984750" y="4105275"/>
          <p14:tracePt t="26498" x="4975225" y="4097338"/>
          <p14:tracePt t="26514" x="4975225" y="4087813"/>
          <p14:tracePt t="26584" x="4975225" y="4105275"/>
          <p14:tracePt t="26594" x="4975225" y="4124325"/>
          <p14:tracePt t="26604" x="4975225" y="4151313"/>
          <p14:tracePt t="26614" x="4975225" y="4178300"/>
          <p14:tracePt t="26631" x="4975225" y="4203700"/>
          <p14:tracePt t="26648" x="4975225" y="4240213"/>
          <p14:tracePt t="26664" x="4975225" y="4257675"/>
          <p14:tracePt t="26697" x="4975225" y="4276725"/>
          <p14:tracePt t="26714" x="4975225" y="4284663"/>
          <p14:tracePt t="26747" x="4975225" y="4294188"/>
          <p14:tracePt t="27630" x="4975225" y="4303713"/>
          <p14:tracePt t="27657" x="4984750" y="4303713"/>
          <p14:tracePt t="31631" x="4984750" y="4311650"/>
          <p14:tracePt t="31780" x="4984750" y="4321175"/>
          <p14:tracePt t="31869" x="4984750" y="4330700"/>
          <p14:tracePt t="31899" x="4975225" y="4330700"/>
          <p14:tracePt t="31919" x="4975225" y="4338638"/>
          <p14:tracePt t="31929" x="4975225" y="4348163"/>
          <p14:tracePt t="31940" x="4965700" y="4356100"/>
          <p14:tracePt t="31956" x="4965700" y="4375150"/>
          <p14:tracePt t="31973" x="4940300" y="4402138"/>
          <p14:tracePt t="31990" x="4913313" y="4446588"/>
          <p14:tracePt t="32006" x="4886325" y="4491038"/>
          <p14:tracePt t="32023" x="4876800" y="4518025"/>
          <p14:tracePt t="32040" x="4849813" y="4572000"/>
          <p14:tracePt t="32056" x="4840288" y="4608513"/>
          <p14:tracePt t="32073" x="4832350" y="4625975"/>
          <p14:tracePt t="32090" x="4822825" y="4670425"/>
          <p14:tracePt t="32106" x="4813300" y="4733925"/>
          <p14:tracePt t="32123" x="4813300" y="4760913"/>
          <p14:tracePt t="32140" x="4813300" y="4840288"/>
          <p14:tracePt t="32156" x="4813300" y="4930775"/>
          <p14:tracePt t="32173" x="4832350" y="4984750"/>
          <p14:tracePt t="32190" x="4876800" y="5073650"/>
          <p14:tracePt t="32206" x="4921250" y="5164138"/>
          <p14:tracePt t="32223" x="4957763" y="5199063"/>
          <p14:tracePt t="32240" x="5019675" y="5280025"/>
          <p14:tracePt t="32256" x="5100638" y="5343525"/>
          <p14:tracePt t="32273" x="5145088" y="5378450"/>
          <p14:tracePt t="32290" x="5235575" y="5432425"/>
          <p14:tracePt t="32306" x="5343525" y="5468938"/>
          <p14:tracePt t="32324" x="5468938" y="5495925"/>
          <p14:tracePt t="32340" x="5540375" y="5513388"/>
          <p14:tracePt t="32356" x="5692775" y="5522913"/>
          <p14:tracePt t="32373" x="5854700" y="5530850"/>
          <p14:tracePt t="32390" x="5934075" y="5540375"/>
          <p14:tracePt t="32406" x="6078538" y="5540375"/>
          <p14:tracePt t="32423" x="6140450" y="5549900"/>
          <p14:tracePt t="32439" x="6265863" y="5549900"/>
          <p14:tracePt t="32456" x="6364288" y="5549900"/>
          <p14:tracePt t="32472" x="6437313" y="5540375"/>
          <p14:tracePt t="32489" x="6464300" y="5530850"/>
          <p14:tracePt t="32506" x="6508750" y="5522913"/>
          <p14:tracePt t="32522" x="6553200" y="5486400"/>
          <p14:tracePt t="32539" x="6589713" y="5459413"/>
          <p14:tracePt t="32556" x="6642100" y="5422900"/>
          <p14:tracePt t="32573" x="6678613" y="5378450"/>
          <p14:tracePt t="32589" x="6696075" y="5360988"/>
          <p14:tracePt t="32606" x="6723063" y="5343525"/>
          <p14:tracePt t="32623" x="6742113" y="5316538"/>
          <p14:tracePt t="32639" x="6750050" y="5297488"/>
          <p14:tracePt t="32656" x="6777038" y="5235575"/>
          <p14:tracePt t="32673" x="6804025" y="5137150"/>
          <p14:tracePt t="32689" x="6821488" y="5073650"/>
          <p14:tracePt t="32706" x="6831013" y="4957763"/>
          <p14:tracePt t="32723" x="6840538" y="4849813"/>
          <p14:tracePt t="32739" x="6840538" y="4787900"/>
          <p14:tracePt t="32756" x="6840538" y="4670425"/>
          <p14:tracePt t="32772" x="6840538" y="4562475"/>
          <p14:tracePt t="32789" x="6831013" y="4500563"/>
          <p14:tracePt t="32806" x="6813550" y="4410075"/>
          <p14:tracePt t="32823" x="6777038" y="4330700"/>
          <p14:tracePt t="32839" x="6759575" y="4294188"/>
          <p14:tracePt t="32856" x="6723063" y="4249738"/>
          <p14:tracePt t="32873" x="6688138" y="4203700"/>
          <p14:tracePt t="32889" x="6669088" y="4186238"/>
          <p14:tracePt t="32906" x="6616700" y="4141788"/>
          <p14:tracePt t="32922" x="6543675" y="4087813"/>
          <p14:tracePt t="32939" x="6508750" y="4078288"/>
          <p14:tracePt t="32941" x="6454775" y="4060825"/>
          <p14:tracePt t="32955" x="6400800" y="4043363"/>
          <p14:tracePt t="32972" x="6275388" y="4016375"/>
          <p14:tracePt t="32988" x="6221413" y="4016375"/>
          <p14:tracePt t="33005" x="6069013" y="3998913"/>
          <p14:tracePt t="33022" x="5926138" y="3998913"/>
          <p14:tracePt t="33038" x="5781675" y="3989388"/>
          <p14:tracePt t="33055" x="5702300" y="3989388"/>
          <p14:tracePt t="33072" x="5540375" y="3989388"/>
          <p14:tracePt t="33088" x="5459413" y="3998913"/>
          <p14:tracePt t="33105" x="5324475" y="4025900"/>
          <p14:tracePt t="33122" x="5208588" y="4051300"/>
          <p14:tracePt t="33138" x="5100638" y="4087813"/>
          <p14:tracePt t="33155" x="5046663" y="4114800"/>
          <p14:tracePt t="33172" x="4965700" y="4151313"/>
          <p14:tracePt t="33189" x="4894263" y="4195763"/>
          <p14:tracePt t="33205" x="4867275" y="4213225"/>
          <p14:tracePt t="33222" x="4805363" y="4249738"/>
          <p14:tracePt t="33239" x="4741863" y="4311650"/>
          <p14:tracePt t="33255" x="4714875" y="4338638"/>
          <p14:tracePt t="33272" x="4679950" y="4392613"/>
          <p14:tracePt t="33289" x="4652963" y="4446588"/>
          <p14:tracePt t="33305" x="4635500" y="4491038"/>
          <p14:tracePt t="33322" x="4608513" y="4589463"/>
          <p14:tracePt t="33339" x="4598988" y="4724400"/>
          <p14:tracePt t="33355" x="4598988" y="4795838"/>
          <p14:tracePt t="33372" x="4598988" y="4913313"/>
          <p14:tracePt t="33389" x="4608513" y="5038725"/>
          <p14:tracePt t="33405" x="4625975" y="5092700"/>
          <p14:tracePt t="33422" x="4660900" y="5191125"/>
          <p14:tracePt t="33439" x="4714875" y="5289550"/>
          <p14:tracePt t="33455" x="4741863" y="5334000"/>
          <p14:tracePt t="33472" x="4795838" y="5405438"/>
          <p14:tracePt t="33488" x="4840288" y="5468938"/>
          <p14:tracePt t="33505" x="4867275" y="5486400"/>
          <p14:tracePt t="33522" x="4930775" y="5530850"/>
          <p14:tracePt t="33538" x="4984750" y="5567363"/>
          <p14:tracePt t="33555" x="5019675" y="5575300"/>
          <p14:tracePt t="33571" x="5065713" y="5602288"/>
          <p14:tracePt t="33588" x="5110163" y="5611813"/>
          <p14:tracePt t="33605" x="5137150" y="5621338"/>
          <p14:tracePt t="33622" x="5199063" y="5638800"/>
          <p14:tracePt t="33639" x="5245100" y="5656263"/>
          <p14:tracePt t="33656" x="5262563" y="5656263"/>
          <p14:tracePt t="33672" x="5289550" y="5665788"/>
          <p14:tracePt t="33689" x="5307013" y="5665788"/>
          <p14:tracePt t="33706" x="5316538" y="5665788"/>
          <p14:tracePt t="33722" x="5324475" y="5665788"/>
          <p14:tracePt t="33739" x="5334000" y="5665788"/>
          <p14:tracePt t="33976" x="5334000" y="5656263"/>
          <p14:tracePt t="33986" x="5316538" y="5629275"/>
          <p14:tracePt t="33998" x="5280025" y="5557838"/>
          <p14:tracePt t="34013" x="5191125" y="5370513"/>
          <p14:tracePt t="34030" x="5164138" y="5280025"/>
          <p14:tracePt t="34047" x="5100638" y="5118100"/>
          <p14:tracePt t="34063" x="5046663" y="4948238"/>
          <p14:tracePt t="34080" x="5019675" y="4867275"/>
          <p14:tracePt t="34096" x="4984750" y="4724400"/>
          <p14:tracePt t="34113" x="4965700" y="4589463"/>
          <p14:tracePt t="34129" x="4957763" y="4535488"/>
          <p14:tracePt t="34146" x="4940300" y="4446588"/>
          <p14:tracePt t="34163" x="4940300" y="4410075"/>
          <p14:tracePt t="34179" x="4940300" y="4392613"/>
          <p14:tracePt t="34196" x="4940300" y="4375150"/>
          <p14:tracePt t="34213" x="4940300" y="4365625"/>
          <p14:tracePt t="34232" x="4940300" y="4356100"/>
          <p14:tracePt t="34301" x="4940300" y="4348163"/>
          <p14:tracePt t="34364" x="4940300" y="4338638"/>
          <p14:tracePt t="34373" x="4940300" y="4330700"/>
          <p14:tracePt t="34391" x="4940300" y="4321175"/>
          <p14:tracePt t="34402" x="4940300" y="4294188"/>
          <p14:tracePt t="34413" x="4940300" y="4267200"/>
          <p14:tracePt t="34429" x="4940300" y="4240213"/>
          <p14:tracePt t="34446" x="4940300" y="4195763"/>
          <p14:tracePt t="34463" x="4930775" y="4186238"/>
          <p14:tracePt t="34481" x="4930775" y="4168775"/>
          <p14:tracePt t="34496" x="4930775" y="4159250"/>
          <p14:tracePt t="34513" x="4930775" y="4151313"/>
          <p14:tracePt t="34529" x="4930775" y="4141788"/>
          <p14:tracePt t="34546" x="4930775" y="4132263"/>
          <p14:tracePt t="34569" x="4930775" y="4124325"/>
          <p14:tracePt t="34590" x="4930775" y="4114800"/>
          <p14:tracePt t="34599" x="4930775" y="4105275"/>
          <p14:tracePt t="34619" x="4930775" y="4097338"/>
          <p14:tracePt t="34639" x="4930775" y="4078288"/>
          <p14:tracePt t="34659" x="4930775" y="4070350"/>
          <p14:tracePt t="34679" x="4930775" y="4060825"/>
          <p14:tracePt t="34700" x="4930775" y="4043363"/>
          <p14:tracePt t="34710" x="4940300" y="4033838"/>
          <p14:tracePt t="34719" x="4940300" y="4025900"/>
          <p14:tracePt t="34729" x="4948238" y="4006850"/>
          <p14:tracePt t="34746" x="4957763" y="3989388"/>
          <p14:tracePt t="34763" x="4965700" y="3962400"/>
          <p14:tracePt t="34779" x="4975225" y="3952875"/>
          <p14:tracePt t="34796" x="4984750" y="3944938"/>
          <p14:tracePt t="34812" x="4992688" y="3935413"/>
          <p14:tracePt t="34829" x="5002213" y="3925888"/>
          <p14:tracePt t="34862" x="5019675" y="3917950"/>
          <p14:tracePt t="34879" x="5046663" y="3908425"/>
          <p14:tracePt t="34896" x="5065713" y="3908425"/>
          <p14:tracePt t="34912" x="5127625" y="3908425"/>
          <p14:tracePt t="34929" x="5191125" y="3908425"/>
          <p14:tracePt t="34947" x="5245100" y="3898900"/>
          <p14:tracePt t="34962" x="5270500" y="3898900"/>
          <p14:tracePt t="34979" x="5334000" y="3890963"/>
          <p14:tracePt t="34996" x="5360988" y="3890963"/>
          <p14:tracePt t="35012" x="5414963" y="3881438"/>
          <p14:tracePt t="35029" x="5476875" y="3863975"/>
          <p14:tracePt t="35046" x="5530850" y="3846513"/>
          <p14:tracePt t="35062" x="5549900" y="3846513"/>
          <p14:tracePt t="35079" x="5594350" y="3836988"/>
          <p14:tracePt t="35096" x="5602288" y="3827463"/>
          <p14:tracePt t="35112" x="5638800" y="3827463"/>
          <p14:tracePt t="35129" x="5665788" y="3827463"/>
          <p14:tracePt t="35145" x="5683250" y="3827463"/>
          <p14:tracePt t="35162" x="5702300" y="3827463"/>
          <p14:tracePt t="35179" x="5719763" y="3827463"/>
          <p14:tracePt t="35195" x="5727700" y="3827463"/>
          <p14:tracePt t="35229" x="5737225" y="3827463"/>
          <p14:tracePt t="35266" x="5746750" y="3836988"/>
          <p14:tracePt t="35347" x="5719763" y="3836988"/>
          <p14:tracePt t="35357" x="5675313" y="3846513"/>
          <p14:tracePt t="35367" x="5611813" y="3846513"/>
          <p14:tracePt t="35379" x="5575300" y="3846513"/>
          <p14:tracePt t="35395" x="5495925" y="3846513"/>
          <p14:tracePt t="35412" x="5468938" y="3846513"/>
          <p14:tracePt t="35428" x="5422900" y="3846513"/>
          <p14:tracePt t="35445" x="5387975" y="3846513"/>
          <p14:tracePt t="35462" x="5378450" y="3846513"/>
          <p14:tracePt t="35478" x="5351463" y="3846513"/>
          <p14:tracePt t="35495" x="5334000" y="3846513"/>
          <p14:tracePt t="35528" x="5324475" y="3846513"/>
          <p14:tracePt t="35545" x="5316538" y="3846513"/>
          <p14:tracePt t="35562" x="5307013" y="3854450"/>
          <p14:tracePt t="35578" x="5289550" y="3890963"/>
          <p14:tracePt t="35595" x="5270500" y="3952875"/>
          <p14:tracePt t="35612" x="5262563" y="4006850"/>
          <p14:tracePt t="35628" x="5262563" y="4043363"/>
          <p14:tracePt t="35645" x="5262563" y="4105275"/>
          <p14:tracePt t="35662" x="5262563" y="4141788"/>
          <p14:tracePt t="35678" x="5262563" y="4195763"/>
          <p14:tracePt t="35695" x="5262563" y="4230688"/>
          <p14:tracePt t="35712" x="5262563" y="4257675"/>
          <p14:tracePt t="35745" x="5262563" y="4267200"/>
          <p14:tracePt t="35762" x="5262563" y="4276725"/>
          <p14:tracePt t="35845" x="5262563" y="4257675"/>
          <p14:tracePt t="35854" x="5253038" y="4230688"/>
          <p14:tracePt t="35866" x="5235575" y="4195763"/>
          <p14:tracePt t="35878" x="5235575" y="4168775"/>
          <p14:tracePt t="35895" x="5226050" y="4124325"/>
          <p14:tracePt t="35912" x="5226050" y="4105275"/>
          <p14:tracePt t="35928" x="5226050" y="4078288"/>
          <p14:tracePt t="35931" x="5226050" y="4070350"/>
          <p14:tracePt t="35945" x="5226050" y="4051300"/>
          <p14:tracePt t="35961" x="5297488" y="4006850"/>
          <p14:tracePt t="35978" x="5360988" y="3979863"/>
          <p14:tracePt t="35995" x="5495925" y="3944938"/>
          <p14:tracePt t="36011" x="5629275" y="3917950"/>
          <p14:tracePt t="36028" x="5702300" y="3917950"/>
          <p14:tracePt t="36045" x="5845175" y="3908425"/>
          <p14:tracePt t="36061" x="5961063" y="3908425"/>
          <p14:tracePt t="36078" x="6015038" y="3908425"/>
          <p14:tracePt t="36095" x="6105525" y="3908425"/>
          <p14:tracePt t="36111" x="6167438" y="3908425"/>
          <p14:tracePt t="36128" x="6194425" y="3917950"/>
          <p14:tracePt t="36145" x="6221413" y="3925888"/>
          <p14:tracePt t="36161" x="6238875" y="3925888"/>
          <p14:tracePt t="36178" x="6248400" y="3925888"/>
          <p14:tracePt t="36195" x="6257925" y="3925888"/>
          <p14:tracePt t="36211" x="6265863" y="3925888"/>
          <p14:tracePt t="36558" x="6346825" y="3925888"/>
          <p14:tracePt t="36568" x="6445250" y="3908425"/>
          <p14:tracePt t="36577" x="6553200" y="3898900"/>
          <p14:tracePt t="36587" x="6661150" y="3898900"/>
          <p14:tracePt t="36601" x="6769100" y="3890963"/>
          <p14:tracePt t="36618" x="6992938" y="3881438"/>
          <p14:tracePt t="36635" x="7261225" y="3863975"/>
          <p14:tracePt t="36651" x="7404100" y="3854450"/>
          <p14:tracePt t="36668" x="7700963" y="3810000"/>
          <p14:tracePt t="36685" x="7934325" y="3783013"/>
          <p14:tracePt t="36701" x="8013700" y="3773488"/>
          <p14:tracePt t="36718" x="8140700" y="3765550"/>
          <p14:tracePt t="36734" x="8212138" y="3765550"/>
          <p14:tracePt t="36751" x="8239125" y="3773488"/>
          <p14:tracePt t="36768" x="8274050" y="3819525"/>
          <p14:tracePt t="36785" x="8301038" y="3881438"/>
          <p14:tracePt t="36801" x="8301038" y="3944938"/>
          <p14:tracePt t="36818" x="8247063" y="4105275"/>
          <p14:tracePt t="36835" x="8094663" y="4284663"/>
          <p14:tracePt t="36851" x="7996238" y="4365625"/>
          <p14:tracePt t="36868" x="7781925" y="4491038"/>
          <p14:tracePt t="36885" x="7575550" y="4545013"/>
          <p14:tracePt t="36901" x="7477125" y="4562475"/>
          <p14:tracePt t="36918" x="7324725" y="4562475"/>
          <p14:tracePt t="36934" x="7189788" y="4473575"/>
          <p14:tracePt t="36951" x="7145338" y="4383088"/>
          <p14:tracePt t="36968" x="7108825" y="4070350"/>
          <p14:tracePt t="36984" x="7305675" y="3460750"/>
          <p14:tracePt t="37001" x="7494588" y="3128963"/>
          <p14:tracePt t="37018" x="7897813" y="2627313"/>
          <p14:tracePt t="37034" x="8202613" y="2393950"/>
          <p14:tracePt t="37051" x="8301038" y="2349500"/>
          <p14:tracePt t="37068" x="8480425" y="2295525"/>
          <p14:tracePt t="37084" x="8605838" y="2276475"/>
          <p14:tracePt t="37101" x="8642350" y="2276475"/>
          <p14:tracePt t="37118" x="8696325" y="2276475"/>
          <p14:tracePt t="37134" x="8723313" y="2295525"/>
          <p14:tracePt t="37151" x="8731250" y="2303463"/>
          <p14:tracePt t="37168" x="8731250" y="2366963"/>
          <p14:tracePt t="37184" x="8551863" y="2581275"/>
          <p14:tracePt t="37201" x="8086725" y="2797175"/>
          <p14:tracePt t="37218" x="7816850" y="2868613"/>
          <p14:tracePt t="37234" x="7180263" y="2984500"/>
          <p14:tracePt t="37251" x="6543675" y="2994025"/>
          <p14:tracePt t="37268" x="6257925" y="2959100"/>
          <p14:tracePt t="37284" x="5889625" y="2851150"/>
          <p14:tracePt t="37301" x="5702300" y="2725738"/>
          <p14:tracePt t="37318" x="5656263" y="2679700"/>
          <p14:tracePt t="37334" x="5621338" y="2600325"/>
          <p14:tracePt t="37351" x="5648325" y="2519363"/>
          <p14:tracePt t="37368" x="5702300" y="2482850"/>
          <p14:tracePt t="37384" x="5835650" y="2438400"/>
          <p14:tracePt t="37401" x="6042025" y="2420938"/>
          <p14:tracePt t="37418" x="6167438" y="2420938"/>
          <p14:tracePt t="37434" x="6427788" y="2420938"/>
          <p14:tracePt t="37451" x="6715125" y="2438400"/>
          <p14:tracePt t="37468" x="6884988" y="2474913"/>
          <p14:tracePt t="37484" x="7162800" y="2554288"/>
          <p14:tracePt t="37501" x="7450138" y="2671763"/>
          <p14:tracePt t="37518" x="7683500" y="2859088"/>
          <p14:tracePt t="37534" x="7772400" y="2984500"/>
          <p14:tracePt t="37551" x="7907338" y="3236913"/>
          <p14:tracePt t="37568" x="7988300" y="3460750"/>
          <p14:tracePt t="37584" x="8005763" y="3549650"/>
          <p14:tracePt t="37601" x="8050213" y="3711575"/>
          <p14:tracePt t="37618" x="8059738" y="3783013"/>
          <p14:tracePt t="37634" x="8077200" y="3925888"/>
          <p14:tracePt t="37651" x="8086725" y="4070350"/>
          <p14:tracePt t="37667" x="8086725" y="4132263"/>
          <p14:tracePt t="37684" x="8086725" y="4230688"/>
          <p14:tracePt t="37700" x="8086725" y="4276725"/>
          <p14:tracePt t="37717" x="8086725" y="4303713"/>
          <p14:tracePt t="37981" x="8229600" y="4402138"/>
          <p14:tracePt t="37989" x="8445500" y="4500563"/>
          <p14:tracePt t="37999" x="8686800" y="4589463"/>
          <p14:tracePt t="38015" x="9188450" y="4706938"/>
          <p14:tracePt t="38032" x="9448800" y="4741863"/>
          <p14:tracePt t="38049" x="9923463" y="4768850"/>
          <p14:tracePt t="38065" x="10174288" y="4751388"/>
          <p14:tracePt t="38082" x="10274300" y="4724400"/>
          <p14:tracePt t="38099" x="10426700" y="4598988"/>
          <p14:tracePt t="38115" x="10498138" y="4375150"/>
          <p14:tracePt t="38132" x="10525125" y="4222750"/>
          <p14:tracePt t="38148" x="10506075" y="3890963"/>
          <p14:tracePt t="38165" x="10380663" y="3514725"/>
          <p14:tracePt t="38182" x="10274300" y="3325813"/>
          <p14:tracePt t="38199" x="10040938" y="2967038"/>
          <p14:tracePt t="38215" x="9842500" y="2706688"/>
          <p14:tracePt t="38232" x="9753600" y="2627313"/>
          <p14:tracePt t="38249" x="9520238" y="2492375"/>
          <p14:tracePt t="38265" x="9259888" y="2411413"/>
          <p14:tracePt t="38282" x="9153525" y="2393950"/>
          <p14:tracePt t="38299" x="8955088" y="2374900"/>
          <p14:tracePt t="38315" x="8856663" y="2374900"/>
          <p14:tracePt t="38332" x="8829675" y="2374900"/>
          <p14:tracePt t="38348" x="8802688" y="2374900"/>
          <p14:tracePt t="38365" x="8794750" y="2374900"/>
          <p14:tracePt t="38382" x="8785225" y="2438400"/>
          <p14:tracePt t="38398" x="8785225" y="2509838"/>
          <p14:tracePt t="38415" x="8785225" y="2679700"/>
          <p14:tracePt t="38432" x="8785225" y="2760663"/>
          <p14:tracePt t="38434" x="8794750" y="2851150"/>
          <p14:tracePt t="38448" x="8794750" y="2932113"/>
          <p14:tracePt t="38465" x="8775700" y="3101975"/>
          <p14:tracePt t="38482" x="8740775" y="3190875"/>
          <p14:tracePt t="38498" x="8642350" y="3389313"/>
          <p14:tracePt t="38515" x="8516938" y="3603625"/>
          <p14:tracePt t="38532" x="8426450" y="3800475"/>
          <p14:tracePt t="38548" x="8399463" y="3890963"/>
          <p14:tracePt t="38565" x="8364538" y="4033838"/>
          <p14:tracePt t="38581" x="8364538" y="4159250"/>
          <p14:tracePt t="38598" x="8382000" y="4213225"/>
          <p14:tracePt t="38615" x="8489950" y="4348163"/>
          <p14:tracePt t="38632" x="8669338" y="4456113"/>
          <p14:tracePt t="38648" x="8758238" y="4500563"/>
          <p14:tracePt t="38665" x="8937625" y="4589463"/>
          <p14:tracePt t="38681" x="9063038" y="4643438"/>
          <p14:tracePt t="38698" x="9099550" y="4660900"/>
          <p14:tracePt t="38715" x="9144000" y="4679950"/>
          <p14:tracePt t="38731" x="9161463" y="4687888"/>
          <p14:tracePt t="38765" x="9170988" y="4687888"/>
          <p14:tracePt t="38883" x="9153525" y="4687888"/>
          <p14:tracePt t="38892" x="9134475" y="4687888"/>
          <p14:tracePt t="38903" x="9080500" y="4687888"/>
          <p14:tracePt t="38915" x="9018588" y="4670425"/>
          <p14:tracePt t="38931" x="8920163" y="4625975"/>
          <p14:tracePt t="38948" x="8883650" y="4616450"/>
          <p14:tracePt t="38965" x="8839200" y="4598988"/>
          <p14:tracePt t="38981" x="8812213" y="4581525"/>
          <p14:tracePt t="38998" x="8802688" y="4581525"/>
          <p14:tracePt t="39015" x="8802688" y="4572000"/>
          <p14:tracePt t="39048" x="8794750" y="4572000"/>
          <p14:tracePt t="39065" x="8794750" y="4562475"/>
          <p14:tracePt t="39210" x="8794750" y="4554538"/>
          <p14:tracePt t="39300" x="8785225" y="4554538"/>
          <p14:tracePt t="39309" x="8785225" y="4545013"/>
          <p14:tracePt t="39339" x="8767763" y="4527550"/>
          <p14:tracePt t="39349" x="8713788" y="4473575"/>
          <p14:tracePt t="39358" x="8642350" y="4419600"/>
          <p14:tracePt t="39367" x="8597900" y="4375150"/>
          <p14:tracePt t="39381" x="8570913" y="4356100"/>
          <p14:tracePt t="39398" x="8516938" y="4311650"/>
          <p14:tracePt t="39414" x="8497888" y="4303713"/>
          <p14:tracePt t="39431" x="8462963" y="4284663"/>
          <p14:tracePt t="39448" x="8435975" y="4267200"/>
          <p14:tracePt t="39465" x="8418513" y="4240213"/>
          <p14:tracePt t="39481" x="8399463" y="4230688"/>
          <p14:tracePt t="39498" x="8372475" y="4213225"/>
          <p14:tracePt t="39515" x="8355013" y="4195763"/>
          <p14:tracePt t="39531" x="8337550" y="4186238"/>
          <p14:tracePt t="39548" x="8318500" y="4178300"/>
          <p14:tracePt t="39564" x="8293100" y="4159250"/>
          <p14:tracePt t="39581" x="8274050" y="4151313"/>
          <p14:tracePt t="39598" x="8266113" y="4151313"/>
          <p14:tracePt t="39614" x="8256588" y="4141788"/>
          <p14:tracePt t="39631" x="8256588" y="4132263"/>
          <p14:tracePt t="39664" x="8247063" y="4132263"/>
          <p14:tracePt t="39813" x="8247063" y="4124325"/>
          <p14:tracePt t="39872" x="8247063" y="4114800"/>
          <p14:tracePt t="39883" x="8256588" y="4114800"/>
          <p14:tracePt t="39892" x="8256588" y="4105275"/>
          <p14:tracePt t="39903" x="8283575" y="4087813"/>
          <p14:tracePt t="39914" x="8301038" y="4070350"/>
          <p14:tracePt t="39930" x="8318500" y="4051300"/>
          <p14:tracePt t="39947" x="8364538" y="4016375"/>
          <p14:tracePt t="39964" x="8382000" y="3998913"/>
          <p14:tracePt t="39981" x="8399463" y="3989388"/>
          <p14:tracePt t="39997" x="8399463" y="3979863"/>
          <p14:tracePt t="40014" x="8408988" y="3979863"/>
          <p14:tracePt t="40032" x="8418513" y="3979863"/>
          <p14:tracePt t="40084" x="8426450" y="3971925"/>
          <p14:tracePt t="40102" x="8435975" y="3971925"/>
          <p14:tracePt t="40173" x="8445500" y="3971925"/>
          <p14:tracePt t="40332" x="8453438" y="3971925"/>
          <p14:tracePt t="40362" x="8462963" y="3971925"/>
          <p14:tracePt t="40372" x="8470900" y="3971925"/>
          <p14:tracePt t="40382" x="8480425" y="3971925"/>
          <p14:tracePt t="40390" x="8497888" y="3962400"/>
          <p14:tracePt t="40402" x="8534400" y="3962400"/>
          <p14:tracePt t="40419" x="8632825" y="3944938"/>
          <p14:tracePt t="40436" x="8704263" y="3935413"/>
          <p14:tracePt t="40439" x="8785225" y="3917950"/>
          <p14:tracePt t="40452" x="8875713" y="3908425"/>
          <p14:tracePt t="40469" x="9099550" y="3863975"/>
          <p14:tracePt t="40485" x="9215438" y="3846513"/>
          <p14:tracePt t="40502" x="9466263" y="3827463"/>
          <p14:tracePt t="40519" x="9699625" y="3819525"/>
          <p14:tracePt t="40535" x="9807575" y="3819525"/>
          <p14:tracePt t="40552" x="10004425" y="3810000"/>
          <p14:tracePt t="40569" x="10139363" y="3810000"/>
          <p14:tracePt t="40585" x="10183813" y="3810000"/>
          <p14:tracePt t="40602" x="10247313" y="3810000"/>
          <p14:tracePt t="40619" x="10291763" y="3810000"/>
          <p14:tracePt t="40635" x="10309225" y="3810000"/>
          <p14:tracePt t="40652" x="10318750" y="3810000"/>
          <p14:tracePt t="40669" x="10336213" y="3819525"/>
          <p14:tracePt t="40685" x="10345738" y="3819525"/>
          <p14:tracePt t="40719" x="10353675" y="3819525"/>
          <p14:tracePt t="40747" x="10363200" y="3819525"/>
          <p14:tracePt t="41121" x="10380663" y="3819525"/>
          <p14:tracePt t="41130" x="10407650" y="3827463"/>
          <p14:tracePt t="41137" x="10426700" y="3827463"/>
          <p14:tracePt t="41154" x="10452100" y="3836988"/>
          <p14:tracePt t="41170" x="10461625" y="3846513"/>
          <p14:tracePt t="41187" x="10479088" y="3846513"/>
          <p14:tracePt t="41203" x="10488613" y="3846513"/>
          <p14:tracePt t="41237" x="10498138" y="3846513"/>
          <p14:tracePt t="41254" x="10506075" y="3854450"/>
          <p14:tracePt t="41270" x="10515600" y="3854450"/>
          <p14:tracePt t="41287" x="10525125" y="3854450"/>
          <p14:tracePt t="41304" x="10552113" y="3863975"/>
          <p14:tracePt t="41321" x="10579100" y="3873500"/>
          <p14:tracePt t="41337" x="10587038" y="3873500"/>
          <p14:tracePt t="41354" x="10623550" y="3881438"/>
          <p14:tracePt t="41371" x="10650538" y="3890963"/>
          <p14:tracePt t="41387" x="10668000" y="3890963"/>
          <p14:tracePt t="41404" x="10712450" y="3890963"/>
          <p14:tracePt t="41421" x="10756900" y="3898900"/>
          <p14:tracePt t="41437" x="10783888" y="3898900"/>
          <p14:tracePt t="41441" x="10802938" y="3898900"/>
          <p14:tracePt t="41454" x="10837863" y="3898900"/>
          <p14:tracePt t="41470" x="10901363" y="3908425"/>
          <p14:tracePt t="41487" x="10928350" y="3908425"/>
          <p14:tracePt t="41504" x="10999788" y="3908425"/>
          <p14:tracePt t="41520" x="11061700" y="3917950"/>
          <p14:tracePt t="41537" x="11088688" y="3917950"/>
          <p14:tracePt t="41554" x="11134725" y="3917950"/>
          <p14:tracePt t="41570" x="11179175" y="3917950"/>
          <p14:tracePt t="41587" x="11196638" y="3917950"/>
          <p14:tracePt t="41604" x="11233150" y="3917950"/>
          <p14:tracePt t="41620" x="11260138" y="3917950"/>
          <p14:tracePt t="41637" x="11277600" y="3917950"/>
          <p14:tracePt t="41653" x="11295063" y="3917950"/>
          <p14:tracePt t="41670" x="11304588" y="3917950"/>
          <p14:tracePt t="41703" x="11314113" y="3917950"/>
          <p14:tracePt t="42138" x="11322050" y="3917950"/>
          <p14:tracePt t="42158" x="11331575" y="3917950"/>
          <p14:tracePt t="42168" x="11341100" y="3908425"/>
          <p14:tracePt t="42179" x="11349038" y="3898900"/>
          <p14:tracePt t="42192" x="11366500" y="3898900"/>
          <p14:tracePt t="42208" x="11420475" y="3881438"/>
          <p14:tracePt t="42225" x="11447463" y="3873500"/>
          <p14:tracePt t="42242" x="11466513" y="3863975"/>
          <p14:tracePt t="42258" x="11474450" y="3854450"/>
          <p14:tracePt t="42275" x="11483975" y="3854450"/>
          <p14:tracePt t="42292" x="11493500" y="3854450"/>
          <p14:tracePt t="42325" x="11501438" y="3854450"/>
          <p14:tracePt t="42407" x="11501438" y="3846513"/>
          <p14:tracePt t="42485" x="11501438" y="3836988"/>
          <p14:tracePt t="42523" x="11501438" y="3827463"/>
          <p14:tracePt t="42533" x="11493500" y="3819525"/>
          <p14:tracePt t="42543" x="11466513" y="3792538"/>
          <p14:tracePt t="42558" x="11420475" y="3746500"/>
          <p14:tracePt t="42575" x="11331575" y="3675063"/>
          <p14:tracePt t="42592" x="11287125" y="3630613"/>
          <p14:tracePt t="42608" x="11214100" y="3559175"/>
          <p14:tracePt t="42625" x="11152188" y="3514725"/>
          <p14:tracePt t="42641" x="11098213" y="3468688"/>
          <p14:tracePt t="42658" x="11071225" y="3460750"/>
          <p14:tracePt t="42675" x="11009313" y="3433763"/>
          <p14:tracePt t="42691" x="10963275" y="3416300"/>
          <p14:tracePt t="42708" x="10945813" y="3406775"/>
          <p14:tracePt t="42725" x="10909300" y="3397250"/>
          <p14:tracePt t="42741" x="10874375" y="3389313"/>
          <p14:tracePt t="42758" x="10856913" y="3379788"/>
          <p14:tracePt t="42775" x="10802938" y="3370263"/>
          <p14:tracePt t="42791" x="10766425" y="3370263"/>
          <p14:tracePt t="42808" x="10756900" y="3370263"/>
          <p14:tracePt t="42825" x="10731500" y="3370263"/>
          <p14:tracePt t="42841" x="10712450" y="3370263"/>
          <p14:tracePt t="42875" x="10704513" y="3370263"/>
          <p14:tracePt t="42900" x="10694988" y="3370263"/>
          <p14:tracePt t="42971" x="10694988" y="3379788"/>
          <p14:tracePt t="43008" x="10694988" y="3389313"/>
          <p14:tracePt t="43038" x="10694988" y="3397250"/>
          <p14:tracePt t="43078" x="10694988" y="3406775"/>
          <p14:tracePt t="43109" x="10694988" y="3416300"/>
          <p14:tracePt t="43211" x="10694988" y="3424238"/>
          <p14:tracePt t="43279" x="10694988" y="3433763"/>
          <p14:tracePt t="43302" x="10694988" y="3441700"/>
          <p14:tracePt t="43312" x="10694988" y="3451225"/>
          <p14:tracePt t="43324" x="10694988" y="3460750"/>
          <p14:tracePt t="43341" x="10694988" y="3468688"/>
          <p14:tracePt t="43358" x="10694988" y="3478213"/>
          <p14:tracePt t="43388" x="10694988" y="3487738"/>
          <p14:tracePt t="43537" x="10694988" y="3495675"/>
          <p14:tracePt t="43647" x="10694988" y="3505200"/>
          <p14:tracePt t="44250" x="10694988" y="3514725"/>
          <p14:tracePt t="45603" x="10694988" y="3505200"/>
          <p14:tracePt t="45870" x="10704513" y="3505200"/>
          <p14:tracePt t="47161" x="10704513" y="3495675"/>
          <p14:tracePt t="47297" x="10685463" y="3495675"/>
          <p14:tracePt t="47307" x="10587038" y="3495675"/>
          <p14:tracePt t="47317" x="10417175" y="3514725"/>
          <p14:tracePt t="47331" x="10282238" y="3532188"/>
          <p14:tracePt t="47348" x="9959975" y="3594100"/>
          <p14:tracePt t="47364" x="9771063" y="3621088"/>
          <p14:tracePt t="47381" x="9421813" y="3694113"/>
          <p14:tracePt t="47398" x="9009063" y="3783013"/>
          <p14:tracePt t="47415" x="8821738" y="3819525"/>
          <p14:tracePt t="47431" x="8551863" y="3898900"/>
          <p14:tracePt t="47436" x="8445500" y="3925888"/>
          <p14:tracePt t="47448" x="8355013" y="3952875"/>
          <p14:tracePt t="47465" x="8266113" y="3971925"/>
          <p14:tracePt t="47481" x="8140700" y="4025900"/>
          <p14:tracePt t="47498" x="8050213" y="4043363"/>
          <p14:tracePt t="47515" x="7996238" y="4060825"/>
          <p14:tracePt t="47531" x="7969250" y="4070350"/>
          <p14:tracePt t="47548" x="7934325" y="4070350"/>
          <p14:tracePt t="47565" x="7924800" y="4070350"/>
          <p14:tracePt t="47581" x="7907338" y="4078288"/>
          <p14:tracePt t="47598" x="7888288" y="4087813"/>
          <p14:tracePt t="47615" x="7880350" y="4087813"/>
          <p14:tracePt t="47631" x="7870825" y="4097338"/>
          <p14:tracePt t="47937" x="7700963" y="4151313"/>
          <p14:tracePt t="47948" x="7450138" y="4240213"/>
          <p14:tracePt t="47956" x="7199313" y="4348163"/>
          <p14:tracePt t="47972" x="6723063" y="4535488"/>
          <p14:tracePt t="47989" x="6570663" y="4589463"/>
          <p14:tracePt t="48005" x="6356350" y="4679950"/>
          <p14:tracePt t="48022" x="6221413" y="4751388"/>
          <p14:tracePt t="48039" x="6176963" y="4768850"/>
          <p14:tracePt t="48055" x="6140450" y="4795838"/>
          <p14:tracePt t="48072" x="6122988" y="4805363"/>
          <p14:tracePt t="48089" x="6113463" y="4805363"/>
          <p14:tracePt t="48105" x="6105525" y="4805363"/>
          <p14:tracePt t="48122" x="6105525" y="4813300"/>
          <p14:tracePt t="48162" x="6105525" y="4822825"/>
          <p14:tracePt t="48253" x="6105525" y="4832350"/>
          <p14:tracePt t="48389" x="6113463" y="4832350"/>
          <p14:tracePt t="48591" x="6122988" y="4832350"/>
          <p14:tracePt t="48760" x="6132513" y="4832350"/>
          <p14:tracePt t="48769" x="6159500" y="4832350"/>
          <p14:tracePt t="48780" x="6275388" y="4822825"/>
          <p14:tracePt t="48797" x="6508750" y="4778375"/>
          <p14:tracePt t="48813" x="7027863" y="4679950"/>
          <p14:tracePt t="48830" x="7754938" y="4500563"/>
          <p14:tracePt t="48847" x="8588375" y="4330700"/>
          <p14:tracePt t="48863" x="8920163" y="4257675"/>
          <p14:tracePt t="48880" x="9134475" y="4203700"/>
          <p14:tracePt t="49288" x="9431338" y="4132263"/>
          <p14:tracePt t="49296" x="9717088" y="4051300"/>
          <p14:tracePt t="49305" x="9959975" y="3998913"/>
          <p14:tracePt t="49323" x="10174288" y="3962400"/>
          <p14:tracePt t="49339" x="10506075" y="3873500"/>
          <p14:tracePt t="49355" x="10731500" y="3836988"/>
          <p14:tracePt t="49372" x="10847388" y="3810000"/>
          <p14:tracePt t="49388" x="10891838" y="3800475"/>
          <p14:tracePt t="49405" x="10928350" y="3800475"/>
          <p14:tracePt t="49422" x="10945813" y="3800475"/>
          <p14:tracePt t="49438" x="10955338" y="3800475"/>
          <p14:tracePt t="49455" x="10963275" y="3800475"/>
          <p14:tracePt t="49871" x="10963275" y="3810000"/>
          <p14:tracePt t="53721" x="10874375" y="3827463"/>
          <p14:tracePt t="53730" x="10704513" y="3863975"/>
          <p14:tracePt t="53743" x="10506075" y="3917950"/>
          <p14:tracePt t="53760" x="10004425" y="4051300"/>
          <p14:tracePt t="53776" x="9690100" y="4105275"/>
          <p14:tracePt t="53792" x="9018588" y="4267200"/>
          <p14:tracePt t="53809" x="8677275" y="4348163"/>
          <p14:tracePt t="53826" x="8032750" y="4491038"/>
          <p14:tracePt t="53842" x="7566025" y="4581525"/>
          <p14:tracePt t="53861" x="7332663" y="4598988"/>
          <p14:tracePt t="53875" x="7270750" y="4608513"/>
          <p14:tracePt t="53892" x="7199313" y="4608513"/>
          <p14:tracePt t="53909" x="7172325" y="4608513"/>
          <p14:tracePt t="54181" x="7010400" y="4616450"/>
          <p14:tracePt t="54190" x="6777038" y="4660900"/>
          <p14:tracePt t="54199" x="6562725" y="4697413"/>
          <p14:tracePt t="54216" x="6346825" y="4751388"/>
          <p14:tracePt t="54232" x="6059488" y="4822825"/>
          <p14:tracePt t="54249" x="5862638" y="4867275"/>
          <p14:tracePt t="54266" x="5791200" y="4886325"/>
          <p14:tracePt t="54282" x="5710238" y="4921250"/>
          <p14:tracePt t="54299" x="5665788" y="4930775"/>
          <p14:tracePt t="54316" x="5656263" y="4940300"/>
          <p14:tracePt t="54332" x="5648325" y="4940300"/>
          <p14:tracePt t="54349" x="5638800" y="4948238"/>
          <p14:tracePt t="54366" x="5629275" y="4957763"/>
          <p14:tracePt t="54399" x="5611813" y="4992688"/>
          <p14:tracePt t="54416" x="5594350" y="5011738"/>
          <p14:tracePt t="54432" x="5594350" y="5029200"/>
          <p14:tracePt t="54435" x="5584825" y="5029200"/>
          <p14:tracePt t="54449" x="5575300" y="5038725"/>
          <p14:tracePt t="54465" x="5567363" y="5046663"/>
          <p14:tracePt t="54482" x="5567363" y="5056188"/>
          <p14:tracePt t="54499" x="5567363" y="5065713"/>
          <p14:tracePt t="54516" x="5549900" y="5073650"/>
          <p14:tracePt t="54532" x="5549900" y="5092700"/>
          <p14:tracePt t="54549" x="5540375" y="5110163"/>
          <p14:tracePt t="54566" x="5540375" y="5118100"/>
          <p14:tracePt t="54582" x="5530850" y="5137150"/>
          <p14:tracePt t="54599" x="5530850" y="5145088"/>
          <p14:tracePt t="54632" x="5530850" y="5154613"/>
          <p14:tracePt t="54663" x="5530850" y="5164138"/>
          <p14:tracePt t="54713" x="5530850" y="5172075"/>
          <p14:tracePt t="54875" x="5522913" y="5164138"/>
          <p14:tracePt t="54886" x="5503863" y="5145088"/>
          <p14:tracePt t="54895" x="5495925" y="5092700"/>
          <p14:tracePt t="54912" x="5468938" y="5011738"/>
          <p14:tracePt t="54928" x="5449888" y="4975225"/>
          <p14:tracePt t="54932" x="5441950" y="4940300"/>
          <p14:tracePt t="54945" x="5432425" y="4894263"/>
          <p14:tracePt t="54962" x="5422900" y="4822825"/>
          <p14:tracePt t="54978" x="5422900" y="4778375"/>
          <p14:tracePt t="54995" x="5422900" y="4697413"/>
          <p14:tracePt t="55011" x="5422900" y="4598988"/>
          <p14:tracePt t="55028" x="5432425" y="4554538"/>
          <p14:tracePt t="55045" x="5476875" y="4464050"/>
          <p14:tracePt t="55062" x="5513388" y="4402138"/>
          <p14:tracePt t="55078" x="5540375" y="4375150"/>
          <p14:tracePt t="55095" x="5584825" y="4338638"/>
          <p14:tracePt t="55111" x="5629275" y="4311650"/>
          <p14:tracePt t="55128" x="5665788" y="4294188"/>
          <p14:tracePt t="55145" x="5791200" y="4276725"/>
          <p14:tracePt t="55161" x="5943600" y="4257675"/>
          <p14:tracePt t="55178" x="6024563" y="4249738"/>
          <p14:tracePt t="55195" x="6203950" y="4230688"/>
          <p14:tracePt t="55211" x="6383338" y="4222750"/>
          <p14:tracePt t="55228" x="6472238" y="4222750"/>
          <p14:tracePt t="55245" x="6642100" y="4203700"/>
          <p14:tracePt t="55261" x="6786563" y="4195763"/>
          <p14:tracePt t="55278" x="6840538" y="4195763"/>
          <p14:tracePt t="55295" x="6965950" y="4186238"/>
          <p14:tracePt t="55311" x="7064375" y="4186238"/>
          <p14:tracePt t="55329" x="7145338" y="4186238"/>
          <p14:tracePt t="55345" x="7189788" y="4186238"/>
          <p14:tracePt t="55361" x="7234238" y="4186238"/>
          <p14:tracePt t="55378" x="7251700" y="4186238"/>
          <p14:tracePt t="55395" x="7278688" y="4186238"/>
          <p14:tracePt t="55411" x="7305675" y="4186238"/>
          <p14:tracePt t="55431" x="7324725" y="4186238"/>
          <p14:tracePt t="55450" x="7332663" y="4186238"/>
          <p14:tracePt t="55469" x="7342188" y="4186238"/>
          <p14:tracePt t="55499" x="7351713" y="4186238"/>
          <p14:tracePt t="55509" x="7359650" y="4186238"/>
          <p14:tracePt t="55519" x="7359650" y="4203700"/>
          <p14:tracePt t="55529" x="7359650" y="4213225"/>
          <p14:tracePt t="55544" x="7359650" y="4230688"/>
          <p14:tracePt t="55561" x="7369175" y="4303713"/>
          <p14:tracePt t="55578" x="7369175" y="4410075"/>
          <p14:tracePt t="55594" x="7369175" y="4464050"/>
          <p14:tracePt t="55611" x="7369175" y="4562475"/>
          <p14:tracePt t="55628" x="7369175" y="4625975"/>
          <p14:tracePt t="55644" x="7369175" y="4660900"/>
          <p14:tracePt t="55661" x="7369175" y="4714875"/>
          <p14:tracePt t="55678" x="7369175" y="4760913"/>
          <p14:tracePt t="55694" x="7369175" y="4778375"/>
          <p14:tracePt t="55711" x="7369175" y="4813300"/>
          <p14:tracePt t="55728" x="7369175" y="4840288"/>
          <p14:tracePt t="55744" x="7369175" y="4849813"/>
          <p14:tracePt t="55760" x="7369175" y="4867275"/>
          <p14:tracePt t="55777" x="7369175" y="4876800"/>
          <p14:tracePt t="55795" x="7369175" y="4886325"/>
          <p14:tracePt t="55815" x="7369175" y="4894263"/>
          <p14:tracePt t="55835" x="7369175" y="4913313"/>
          <p14:tracePt t="55846" x="7369175" y="4921250"/>
          <p14:tracePt t="55860" x="7369175" y="4930775"/>
          <p14:tracePt t="55877" x="7369175" y="4957763"/>
          <p14:tracePt t="55895" x="7369175" y="4965700"/>
          <p14:tracePt t="55911" x="7369175" y="4975225"/>
          <p14:tracePt t="55928" x="7369175" y="4984750"/>
          <p14:tracePt t="55957" x="7369175" y="4992688"/>
          <p14:tracePt t="56524" x="7378700" y="4992688"/>
          <p14:tracePt t="56534" x="7386638" y="5002213"/>
          <p14:tracePt t="56542" x="7396163" y="5011738"/>
          <p14:tracePt t="56560" x="7404100" y="5019675"/>
          <p14:tracePt t="56580" x="7404100" y="5029200"/>
          <p14:tracePt t="56590" x="7413625" y="5038725"/>
          <p14:tracePt t="56600" x="7413625" y="5046663"/>
          <p14:tracePt t="56620" x="7413625" y="5056188"/>
          <p14:tracePt t="56640" x="7413625" y="5065713"/>
          <p14:tracePt t="56650" x="7413625" y="5073650"/>
          <p14:tracePt t="56664" x="7413625" y="5083175"/>
          <p14:tracePt t="56681" x="7413625" y="5100638"/>
          <p14:tracePt t="56698" x="7413625" y="5110163"/>
          <p14:tracePt t="56714" x="7413625" y="5127625"/>
          <p14:tracePt t="56731" x="7413625" y="5137150"/>
          <p14:tracePt t="56749" x="7413625" y="5145088"/>
          <p14:tracePt t="56769" x="7413625" y="5164138"/>
          <p14:tracePt t="56781" x="7413625" y="5172075"/>
          <p14:tracePt t="56798" x="7413625" y="5191125"/>
          <p14:tracePt t="56814" x="7413625" y="5199063"/>
          <p14:tracePt t="56832" x="7413625" y="5218113"/>
          <p14:tracePt t="56848" x="7413625" y="5235575"/>
          <p14:tracePt t="56881" x="7413625" y="5245100"/>
          <p14:tracePt t="56929" x="7413625" y="5253038"/>
          <p14:tracePt t="57019" x="7413625" y="5262563"/>
          <p14:tracePt t="57149" x="7413625" y="5270500"/>
          <p14:tracePt t="57457" x="7413625" y="5262563"/>
          <p14:tracePt t="57507" x="7413625" y="5253038"/>
          <p14:tracePt t="57537" x="7404100" y="5253038"/>
          <p14:tracePt t="57547" x="7404100" y="5245100"/>
          <p14:tracePt t="57626" x="7404100" y="5235575"/>
          <p14:tracePt t="57646" x="7404100" y="5226050"/>
          <p14:tracePt t="57735" x="7404100" y="5218113"/>
          <p14:tracePt t="58923" x="7404100" y="5226050"/>
          <p14:tracePt t="59313" x="7404100" y="5235575"/>
          <p14:tracePt t="66297" x="7423150" y="5235575"/>
          <p14:tracePt t="66304" x="7450138" y="5235575"/>
          <p14:tracePt t="66315" x="7485063" y="5218113"/>
          <p14:tracePt t="66331" x="7593013" y="5172075"/>
          <p14:tracePt t="66348" x="7673975" y="5145088"/>
          <p14:tracePt t="66365" x="7861300" y="5065713"/>
          <p14:tracePt t="66381" x="8040688" y="4992688"/>
          <p14:tracePt t="66398" x="8140700" y="4957763"/>
          <p14:tracePt t="66415" x="8355013" y="4903788"/>
          <p14:tracePt t="66431" x="8570913" y="4840288"/>
          <p14:tracePt t="66448" x="8677275" y="4813300"/>
          <p14:tracePt t="66465" x="8829675" y="4778375"/>
          <p14:tracePt t="66481" x="8928100" y="4751388"/>
          <p14:tracePt t="66498" x="8955088" y="4741863"/>
          <p14:tracePt t="66515" x="9001125" y="4733925"/>
          <p14:tracePt t="66531" x="9036050" y="4733925"/>
          <p14:tracePt t="66565" x="9055100" y="4724400"/>
          <p14:tracePt t="66581" x="9063038" y="4724400"/>
          <p14:tracePt t="66979" x="9063038" y="4768850"/>
          <p14:tracePt t="66989" x="9036050" y="4840288"/>
          <p14:tracePt t="67000" x="9018588" y="4903788"/>
          <p14:tracePt t="67016" x="9001125" y="4948238"/>
          <p14:tracePt t="67033" x="8964613" y="5056188"/>
          <p14:tracePt t="67050" x="8947150" y="5154613"/>
          <p14:tracePt t="67066" x="8928100" y="5199063"/>
          <p14:tracePt t="67083" x="8920163" y="5262563"/>
          <p14:tracePt t="67099" x="8920163" y="5334000"/>
          <p14:tracePt t="67116" x="8928100" y="5414963"/>
          <p14:tracePt t="67133" x="8937625" y="5441950"/>
          <p14:tracePt t="67149" x="8955088" y="5495925"/>
          <p14:tracePt t="67166" x="8991600" y="5549900"/>
          <p14:tracePt t="67183" x="9001125" y="5567363"/>
          <p14:tracePt t="67199" x="9055100" y="5611813"/>
          <p14:tracePt t="67216" x="9134475" y="5656263"/>
          <p14:tracePt t="67233" x="9180513" y="5683250"/>
          <p14:tracePt t="67249" x="9286875" y="5746750"/>
          <p14:tracePt t="67266" x="9385300" y="5781675"/>
          <p14:tracePt t="67284" x="9439275" y="5800725"/>
          <p14:tracePt t="67311" x="9537700" y="5818188"/>
          <p14:tracePt t="67316" x="9637713" y="5827713"/>
          <p14:tracePt t="67334" x="9690100" y="5827713"/>
          <p14:tracePt t="67349" x="9763125" y="5827713"/>
          <p14:tracePt t="67366" x="9817100" y="5827713"/>
          <p14:tracePt t="67382" x="9842500" y="5818188"/>
          <p14:tracePt t="67399" x="9869488" y="5818188"/>
          <p14:tracePt t="67416" x="9906000" y="5800725"/>
          <p14:tracePt t="67435" x="9923463" y="5781675"/>
          <p14:tracePt t="67449" x="9942513" y="5773738"/>
          <p14:tracePt t="67466" x="9959975" y="5764213"/>
          <p14:tracePt t="67483" x="9969500" y="5754688"/>
          <p14:tracePt t="67499" x="9977438" y="5754688"/>
          <p14:tracePt t="67516" x="9986963" y="5746750"/>
          <p14:tracePt t="67533" x="9994900" y="5746750"/>
          <p14:tracePt t="67549" x="10013950" y="5737225"/>
          <p14:tracePt t="67566" x="10031413" y="5719763"/>
          <p14:tracePt t="67599" x="10040938" y="5710238"/>
          <p14:tracePt t="67616" x="10048875" y="5702300"/>
          <p14:tracePt t="67649" x="10058400" y="5692775"/>
          <p14:tracePt t="67666" x="10067925" y="5692775"/>
          <p14:tracePt t="67692" x="10067925" y="5683250"/>
          <p14:tracePt t="83214" x="10048875" y="5683250"/>
          <p14:tracePt t="83224" x="10013950" y="5683250"/>
          <p14:tracePt t="83235" x="9986963" y="5683250"/>
          <p14:tracePt t="83252" x="9959975" y="5683250"/>
          <p14:tracePt t="83269" x="9896475" y="5648325"/>
          <p14:tracePt t="83285" x="9825038" y="5611813"/>
          <p14:tracePt t="83302" x="9798050" y="5594350"/>
          <p14:tracePt t="83319" x="9744075" y="5549900"/>
          <p14:tracePt t="83335" x="9690100" y="5495925"/>
          <p14:tracePt t="83352" x="9664700" y="5476875"/>
          <p14:tracePt t="83369" x="9645650" y="5441950"/>
          <p14:tracePt t="83385" x="9618663" y="5414963"/>
          <p14:tracePt t="83402" x="9610725" y="5397500"/>
          <p14:tracePt t="83418" x="9601200" y="5378450"/>
          <p14:tracePt t="83435" x="9591675" y="5351463"/>
          <p14:tracePt t="83452" x="9583738" y="5334000"/>
          <p14:tracePt t="83469" x="9583738" y="5324475"/>
          <p14:tracePt t="83485" x="9583738" y="5316538"/>
          <p14:tracePt t="83502" x="9583738" y="5297488"/>
          <p14:tracePt t="83518" x="9583738" y="5289550"/>
          <p14:tracePt t="83535" x="9583738" y="5280025"/>
          <p14:tracePt t="83572" x="9591675" y="5280025"/>
          <p14:tracePt t="83601" x="9601200" y="5280025"/>
          <p14:tracePt t="83612" x="9601200" y="5289550"/>
          <p14:tracePt t="83622" x="9601200" y="5297488"/>
          <p14:tracePt t="83635" x="9601200" y="5316538"/>
          <p14:tracePt t="83652" x="9574213" y="5378450"/>
          <p14:tracePt t="83668" x="9537700" y="5414963"/>
          <p14:tracePt t="83685" x="9485313" y="5441950"/>
          <p14:tracePt t="83702" x="9394825" y="5449888"/>
          <p14:tracePt t="83718" x="9359900" y="5449888"/>
          <p14:tracePt t="83735" x="9251950" y="5397500"/>
          <p14:tracePt t="83752" x="9161463" y="5297488"/>
          <p14:tracePt t="83769" x="9090025" y="5199063"/>
          <p14:tracePt t="83785" x="9072563" y="5154613"/>
          <p14:tracePt t="83802" x="9036050" y="5073650"/>
          <p14:tracePt t="83819" x="9036050" y="5046663"/>
          <p14:tracePt t="83835" x="9028113" y="5002213"/>
          <p14:tracePt t="83852" x="9028113" y="4975225"/>
          <p14:tracePt t="83868" x="9063038" y="4948238"/>
          <p14:tracePt t="83885" x="9197975" y="4903788"/>
          <p14:tracePt t="83901" x="9404350" y="4894263"/>
          <p14:tracePt t="83918" x="9485313" y="4894263"/>
          <p14:tracePt t="83935" x="9672638" y="4921250"/>
          <p14:tracePt t="83952" x="9825038" y="4992688"/>
          <p14:tracePt t="83968" x="9932988" y="5073650"/>
          <p14:tracePt t="83985" x="9959975" y="5100638"/>
          <p14:tracePt t="84001" x="10013950" y="5164138"/>
          <p14:tracePt t="84018" x="10031413" y="5218113"/>
          <p14:tracePt t="84035" x="10031413" y="5245100"/>
          <p14:tracePt t="84051" x="10004425" y="5316538"/>
          <p14:tracePt t="84068" x="9896475" y="5422900"/>
          <p14:tracePt t="84085" x="9817100" y="5468938"/>
          <p14:tracePt t="84101" x="9655175" y="5530850"/>
          <p14:tracePt t="84118" x="9502775" y="5567363"/>
          <p14:tracePt t="84135" x="9421813" y="5567363"/>
          <p14:tracePt t="84151" x="9305925" y="5567363"/>
          <p14:tracePt t="84168" x="9197975" y="5495925"/>
          <p14:tracePt t="84184" x="9153525" y="5459413"/>
          <p14:tracePt t="84201" x="9090025" y="5360988"/>
          <p14:tracePt t="84218" x="9063038" y="5280025"/>
          <p14:tracePt t="84234" x="9055100" y="5245100"/>
          <p14:tracePt t="84251" x="9045575" y="5164138"/>
          <p14:tracePt t="84268" x="9063038" y="5073650"/>
          <p14:tracePt t="84284" x="9090025" y="5019675"/>
          <p14:tracePt t="84301" x="9197975" y="4921250"/>
          <p14:tracePt t="84318" x="9377363" y="4822825"/>
          <p14:tracePt t="84335" x="9574213" y="4768850"/>
          <p14:tracePt t="84351" x="9655175" y="4760913"/>
          <p14:tracePt t="84368" x="9834563" y="4741863"/>
          <p14:tracePt t="84385" x="9906000" y="4760913"/>
          <p14:tracePt t="84401" x="10048875" y="4805363"/>
          <p14:tracePt t="84418" x="10156825" y="4859338"/>
          <p14:tracePt t="84435" x="10193338" y="4876800"/>
          <p14:tracePt t="84451" x="10255250" y="4940300"/>
          <p14:tracePt t="84455" x="10274300" y="4984750"/>
          <p14:tracePt t="84468" x="10282238" y="5038725"/>
          <p14:tracePt t="84484" x="10291763" y="5137150"/>
          <p14:tracePt t="84501" x="10291763" y="5191125"/>
          <p14:tracePt t="84518" x="10247313" y="5297488"/>
          <p14:tracePt t="84534" x="10156825" y="5414963"/>
          <p14:tracePt t="84551" x="10112375" y="5449888"/>
          <p14:tracePt t="84568" x="10013950" y="5530850"/>
          <p14:tracePt t="84584" x="9932988" y="5584825"/>
          <p14:tracePt t="84601" x="9879013" y="5594350"/>
          <p14:tracePt t="84618" x="9807575" y="5621338"/>
          <p14:tracePt t="84634" x="9726613" y="5621338"/>
          <p14:tracePt t="84651" x="9690100" y="5621338"/>
          <p14:tracePt t="84668" x="9628188" y="5621338"/>
          <p14:tracePt t="84684" x="9574213" y="5621338"/>
          <p14:tracePt t="84701" x="9547225" y="5611813"/>
          <p14:tracePt t="84718" x="9520238" y="5594350"/>
          <p14:tracePt t="84734" x="9502775" y="5567363"/>
          <p14:tracePt t="84751" x="9493250" y="5567363"/>
          <p14:tracePt t="84768" x="9485313" y="5540375"/>
          <p14:tracePt t="84784" x="9493250" y="5503863"/>
          <p14:tracePt t="84802" x="9610725" y="5397500"/>
          <p14:tracePt t="84818" x="9672638" y="5351463"/>
          <p14:tracePt t="84834" x="9842500" y="5280025"/>
          <p14:tracePt t="84851" x="9959975" y="5253038"/>
          <p14:tracePt t="84868" x="10156825" y="5226050"/>
          <p14:tracePt t="84884" x="10336213" y="5226050"/>
          <p14:tracePt t="84901" x="10407650" y="5226050"/>
          <p14:tracePt t="84918" x="10533063" y="5235575"/>
          <p14:tracePt t="84934" x="10623550" y="5270500"/>
          <p14:tracePt t="84951" x="10658475" y="5280025"/>
          <p14:tracePt t="84953" x="10677525" y="5297488"/>
          <p14:tracePt t="84967" x="10694988" y="5307013"/>
          <p14:tracePt t="84984" x="10712450" y="5334000"/>
          <p14:tracePt t="85000" x="10731500" y="5351463"/>
          <p14:tracePt t="85017" x="10731500" y="5360988"/>
          <p14:tracePt t="85034" x="10731500" y="5370513"/>
          <p14:tracePt t="85051" x="10731500" y="5378450"/>
          <p14:tracePt t="85092" x="10731500" y="5387975"/>
          <p14:tracePt t="85113" x="10721975" y="5397500"/>
          <p14:tracePt t="85122" x="10712450" y="5397500"/>
          <p14:tracePt t="85142" x="10704513" y="5397500"/>
          <p14:tracePt t="85162" x="10694988" y="5397500"/>
          <p14:tracePt t="85847" x="10704513" y="5397500"/>
          <p14:tracePt t="85887" x="10704513" y="5405438"/>
          <p14:tracePt t="92616" x="10631488" y="5397500"/>
          <p14:tracePt t="92625" x="10533063" y="5370513"/>
          <p14:tracePt t="92635" x="10426700" y="5324475"/>
          <p14:tracePt t="92652" x="10336213" y="5297488"/>
          <p14:tracePt t="92669" x="10147300" y="5199063"/>
          <p14:tracePt t="92686" x="9977438" y="5110163"/>
          <p14:tracePt t="92702" x="9888538" y="5065713"/>
          <p14:tracePt t="92719" x="9645650" y="4957763"/>
          <p14:tracePt t="92736" x="9350375" y="4840288"/>
          <p14:tracePt t="92752" x="9170988" y="4778375"/>
          <p14:tracePt t="92769" x="8785225" y="4660900"/>
          <p14:tracePt t="92785" x="8382000" y="4527550"/>
          <p14:tracePt t="92802" x="8185150" y="4464050"/>
          <p14:tracePt t="92819" x="7880350" y="4356100"/>
          <p14:tracePt t="92835" x="7683500" y="4294188"/>
          <p14:tracePt t="92852" x="7602538" y="4267200"/>
          <p14:tracePt t="92869" x="7485063" y="4222750"/>
          <p14:tracePt t="92885" x="7413625" y="4203700"/>
          <p14:tracePt t="92902" x="7396163" y="4186238"/>
          <p14:tracePt t="92919" x="7378700" y="4178300"/>
          <p14:tracePt t="93155" x="7288213" y="4124325"/>
          <p14:tracePt t="93166" x="7207250" y="4060825"/>
          <p14:tracePt t="93175" x="7118350" y="4006850"/>
          <p14:tracePt t="93191" x="6992938" y="3898900"/>
          <p14:tracePt t="93208" x="6929438" y="3854450"/>
          <p14:tracePt t="93224" x="6867525" y="3783013"/>
          <p14:tracePt t="93241" x="6821488" y="3729038"/>
          <p14:tracePt t="93258" x="6804025" y="3702050"/>
          <p14:tracePt t="93274" x="6794500" y="3667125"/>
          <p14:tracePt t="93291" x="6786563" y="3640138"/>
          <p14:tracePt t="93308" x="6786563" y="3630613"/>
          <p14:tracePt t="93324" x="6786563" y="3621088"/>
          <p14:tracePt t="93341" x="6786563" y="3613150"/>
          <p14:tracePt t="93358" x="6786563" y="3603625"/>
          <p14:tracePt t="93374" x="6786563" y="3586163"/>
          <p14:tracePt t="93391" x="6804025" y="3568700"/>
          <p14:tracePt t="93408" x="6813550" y="3541713"/>
          <p14:tracePt t="93424" x="6848475" y="3478213"/>
          <p14:tracePt t="93441" x="6884988" y="3370263"/>
          <p14:tracePt t="93458" x="6894513" y="3316288"/>
          <p14:tracePt t="93460" x="6902450" y="3271838"/>
          <p14:tracePt t="93474" x="6911975" y="3227388"/>
          <p14:tracePt t="93491" x="6921500" y="3163888"/>
          <p14:tracePt t="93508" x="6921500" y="3136900"/>
          <p14:tracePt t="93524" x="6921500" y="3111500"/>
          <p14:tracePt t="93541" x="6921500" y="3101975"/>
          <p14:tracePt t="93574" x="6929438" y="3092450"/>
          <p14:tracePt t="93591" x="6929438" y="3101975"/>
          <p14:tracePt t="93608" x="6938963" y="3173413"/>
          <p14:tracePt t="93624" x="6973888" y="3379788"/>
          <p14:tracePt t="93641" x="6992938" y="3559175"/>
          <p14:tracePt t="93658" x="6992938" y="3630613"/>
          <p14:tracePt t="93674" x="6992938" y="3721100"/>
          <p14:tracePt t="93691" x="6992938" y="3773488"/>
          <p14:tracePt t="93708" x="6992938" y="3792538"/>
          <p14:tracePt t="93724" x="6992938" y="3800475"/>
          <p14:tracePt t="93741" x="6992938" y="3819525"/>
          <p14:tracePt t="93820" x="6992938" y="3810000"/>
          <p14:tracePt t="93830" x="6983413" y="3800475"/>
          <p14:tracePt t="93841" x="6973888" y="3773488"/>
          <p14:tracePt t="93858" x="6965950" y="3738563"/>
          <p14:tracePt t="93874" x="6946900" y="3613150"/>
          <p14:tracePt t="93891" x="6929438" y="3468688"/>
          <p14:tracePt t="93908" x="6921500" y="3316288"/>
          <p14:tracePt t="93924" x="6911975" y="3254375"/>
          <p14:tracePt t="93941" x="6911975" y="3182938"/>
          <p14:tracePt t="93958" x="6911975" y="3146425"/>
          <p14:tracePt t="93974" x="6911975" y="3136900"/>
          <p14:tracePt t="93991" x="6911975" y="3119438"/>
          <p14:tracePt t="94028" x="6911975" y="3146425"/>
          <p14:tracePt t="94041" x="6911975" y="3236913"/>
          <p14:tracePt t="94058" x="6911975" y="3424238"/>
          <p14:tracePt t="94074" x="6921500" y="3505200"/>
          <p14:tracePt t="94091" x="6929438" y="3630613"/>
          <p14:tracePt t="94108" x="6929438" y="3694113"/>
          <p14:tracePt t="94124" x="6929438" y="3721100"/>
          <p14:tracePt t="94141" x="6929438" y="3738563"/>
          <p14:tracePt t="94158" x="6929438" y="3756025"/>
          <p14:tracePt t="94175" x="6929438" y="3765550"/>
          <p14:tracePt t="94266" x="6929438" y="3746500"/>
          <p14:tracePt t="94277" x="6929438" y="3702050"/>
          <p14:tracePt t="94286" x="6929438" y="3640138"/>
          <p14:tracePt t="94295" x="6921500" y="3568700"/>
          <p14:tracePt t="94307" x="6911975" y="3495675"/>
          <p14:tracePt t="94323" x="6902450" y="3343275"/>
          <p14:tracePt t="94340" x="6902450" y="3271838"/>
          <p14:tracePt t="94357" x="6902450" y="3163888"/>
          <p14:tracePt t="94374" x="6902450" y="3111500"/>
          <p14:tracePt t="94390" x="6902450" y="3101975"/>
          <p14:tracePt t="94407" x="6902450" y="3084513"/>
          <p14:tracePt t="94423" x="6902450" y="3074988"/>
          <p14:tracePt t="94463" x="6902450" y="3128963"/>
          <p14:tracePt t="94474" x="6902450" y="3227388"/>
          <p14:tracePt t="94490" x="6902450" y="3325813"/>
          <p14:tracePt t="94507" x="6902450" y="3441700"/>
          <p14:tracePt t="94523" x="6911975" y="3532188"/>
          <p14:tracePt t="94540" x="6911975" y="3559175"/>
          <p14:tracePt t="94557" x="6911975" y="3594100"/>
          <p14:tracePt t="94573" x="6911975" y="3613150"/>
          <p14:tracePt t="94590" x="6911975" y="3621088"/>
          <p14:tracePt t="94607" x="6911975" y="3630613"/>
          <p14:tracePt t="94695" x="6911975" y="3613150"/>
          <p14:tracePt t="94704" x="6911975" y="3594100"/>
          <p14:tracePt t="94716" x="6911975" y="3559175"/>
          <p14:tracePt t="94723" x="6911975" y="3495675"/>
          <p14:tracePt t="94740" x="6902450" y="3441700"/>
          <p14:tracePt t="94757" x="6894513" y="3316288"/>
          <p14:tracePt t="94773" x="6894513" y="3227388"/>
          <p14:tracePt t="94790" x="6894513" y="3190875"/>
          <p14:tracePt t="94807" x="6894513" y="3155950"/>
          <p14:tracePt t="94823" x="6894513" y="3136900"/>
          <p14:tracePt t="94857" x="6894513" y="3128963"/>
          <p14:tracePt t="94902" x="6894513" y="3146425"/>
          <p14:tracePt t="94912" x="6894513" y="3190875"/>
          <p14:tracePt t="94924" x="6902450" y="3271838"/>
          <p14:tracePt t="94941" x="6911975" y="3316288"/>
          <p14:tracePt t="94944" x="6921500" y="3379788"/>
          <p14:tracePt t="94957" x="6929438" y="3416300"/>
          <p14:tracePt t="94974" x="6938963" y="3468688"/>
          <p14:tracePt t="94991" x="6938963" y="3514725"/>
          <p14:tracePt t="95007" x="6938963" y="3522663"/>
          <p14:tracePt t="95024" x="6938963" y="3541713"/>
          <p14:tracePt t="95041" x="6938963" y="3549650"/>
          <p14:tracePt t="95074" x="6938963" y="3559175"/>
          <p14:tracePt t="95814" x="6938963" y="3568700"/>
          <p14:tracePt t="95833" x="6946900" y="3586163"/>
          <p14:tracePt t="95844" x="6946900" y="3603625"/>
          <p14:tracePt t="95854" x="6946900" y="3621088"/>
          <p14:tracePt t="95869" x="6946900" y="3630613"/>
          <p14:tracePt t="95885" x="6946900" y="3648075"/>
          <p14:tracePt t="95902" x="6946900" y="3657600"/>
          <p14:tracePt t="95919" x="6946900" y="3667125"/>
          <p14:tracePt t="95935" x="6946900" y="3675063"/>
          <p14:tracePt t="95952" x="6946900" y="3684588"/>
          <p14:tracePt t="95969" x="6946900" y="3694113"/>
          <p14:tracePt t="95985" x="6946900" y="3702050"/>
          <p14:tracePt t="96002" x="6946900" y="3711575"/>
          <p14:tracePt t="96023" x="6956425" y="3711575"/>
          <p14:tracePt t="96035" x="6956425" y="3721100"/>
          <p14:tracePt t="96052" x="6956425" y="3729038"/>
          <p14:tracePt t="96102" x="6956425" y="3738563"/>
          <p14:tracePt t="96350" x="6956425" y="3729038"/>
          <p14:tracePt t="96370" x="6956425" y="3721100"/>
          <p14:tracePt t="96420" x="6956425" y="3711575"/>
          <p14:tracePt t="96480" x="6956425" y="3702050"/>
          <p14:tracePt t="96549" x="6956425" y="3694113"/>
          <p14:tracePt t="96739" x="6956425" y="3702050"/>
          <p14:tracePt t="96778" x="6956425" y="3711575"/>
          <p14:tracePt t="96788" x="6946900" y="3711575"/>
          <p14:tracePt t="96808" x="6938963" y="3711575"/>
          <p14:tracePt t="96817" x="6921500" y="3711575"/>
          <p14:tracePt t="96827" x="6884988" y="3721100"/>
          <p14:tracePt t="96843" x="6821488" y="3721100"/>
          <p14:tracePt t="96859" x="6669088" y="3721100"/>
          <p14:tracePt t="96876" x="6526213" y="3721100"/>
          <p14:tracePt t="96893" x="6454775" y="3721100"/>
          <p14:tracePt t="96909" x="6319838" y="3721100"/>
          <p14:tracePt t="96926" x="6184900" y="3721100"/>
          <p14:tracePt t="96943" x="6132513" y="3721100"/>
          <p14:tracePt t="96959" x="6015038" y="3721100"/>
          <p14:tracePt t="96976" x="5926138" y="3721100"/>
          <p14:tracePt t="96993" x="5880100" y="3721100"/>
          <p14:tracePt t="97009" x="5808663" y="3729038"/>
          <p14:tracePt t="97026" x="5754688" y="3738563"/>
          <p14:tracePt t="97043" x="5727700" y="3746500"/>
          <p14:tracePt t="97059" x="5692775" y="3756025"/>
          <p14:tracePt t="97076" x="5675313" y="3756025"/>
          <p14:tracePt t="97093" x="5656263" y="3756025"/>
          <p14:tracePt t="97109" x="5648325" y="3756025"/>
          <p14:tracePt t="97126" x="5638800" y="3765550"/>
          <p14:tracePt t="97176" x="5629275" y="3765550"/>
          <p14:tracePt t="97285" x="5629275" y="3773488"/>
          <p14:tracePt t="97324" x="5629275" y="3783013"/>
          <p14:tracePt t="97344" x="5629275" y="3792538"/>
          <p14:tracePt t="97374" x="5629275" y="3800475"/>
          <p14:tracePt t="97403" x="5629275" y="3810000"/>
          <p14:tracePt t="97413" x="5621338" y="3810000"/>
          <p14:tracePt t="97423" x="5621338" y="3819525"/>
          <p14:tracePt t="97445" x="5611813" y="3827463"/>
          <p14:tracePt t="97453" x="5602288" y="3836988"/>
          <p14:tracePt t="97463" x="5584825" y="3854450"/>
          <p14:tracePt t="97476" x="5567363" y="3881438"/>
          <p14:tracePt t="97493" x="5522913" y="3935413"/>
          <p14:tracePt t="97509" x="5503863" y="3971925"/>
          <p14:tracePt t="97526" x="5476875" y="4016375"/>
          <p14:tracePt t="97543" x="5449888" y="4070350"/>
          <p14:tracePt t="97559" x="5441950" y="4087813"/>
          <p14:tracePt t="97576" x="5432425" y="4105275"/>
          <p14:tracePt t="97592" x="5422900" y="4132263"/>
          <p14:tracePt t="97609" x="5422900" y="4141788"/>
          <p14:tracePt t="97626" x="5422900" y="4151313"/>
          <p14:tracePt t="97642" x="5422900" y="4159250"/>
          <p14:tracePt t="97660" x="5422900" y="4168775"/>
          <p14:tracePt t="97862" x="5422900" y="4159250"/>
          <p14:tracePt t="97872" x="5432425" y="4141788"/>
          <p14:tracePt t="97882" x="5476875" y="4097338"/>
          <p14:tracePt t="97898" x="5621338" y="3917950"/>
          <p14:tracePt t="97915" x="5702300" y="3827463"/>
          <p14:tracePt t="97931" x="5880100" y="3594100"/>
          <p14:tracePt t="97948" x="6069013" y="3379788"/>
          <p14:tracePt t="97965" x="6149975" y="3289300"/>
          <p14:tracePt t="97981" x="6284913" y="3146425"/>
          <p14:tracePt t="97998" x="6391275" y="3030538"/>
          <p14:tracePt t="98015" x="6437313" y="2984500"/>
          <p14:tracePt t="98032" x="6516688" y="2922588"/>
          <p14:tracePt t="98048" x="6580188" y="2878138"/>
          <p14:tracePt t="98065" x="6597650" y="2859088"/>
          <p14:tracePt t="98082" x="6634163" y="2841625"/>
          <p14:tracePt t="98098" x="6651625" y="2824163"/>
          <p14:tracePt t="98115" x="6669088" y="2814638"/>
          <p14:tracePt t="98132" x="6688138" y="2814638"/>
          <p14:tracePt t="98416" x="6777038" y="2814638"/>
          <p14:tracePt t="98426" x="6894513" y="2814638"/>
          <p14:tracePt t="98437" x="7019925" y="2814638"/>
          <p14:tracePt t="98454" x="7135813" y="2814638"/>
          <p14:tracePt t="98470" x="7458075" y="2824163"/>
          <p14:tracePt t="98487" x="7897813" y="2814638"/>
          <p14:tracePt t="98504" x="8121650" y="2806700"/>
          <p14:tracePt t="98520" x="8605838" y="2760663"/>
          <p14:tracePt t="98537" x="9099550" y="2689225"/>
          <p14:tracePt t="98553" x="9547225" y="2600325"/>
          <p14:tracePt t="98570" x="9717088" y="2546350"/>
          <p14:tracePt t="98587" x="9923463" y="2482850"/>
          <p14:tracePt t="98603" x="10004425" y="2447925"/>
          <p14:tracePt t="98620" x="10085388" y="2411413"/>
          <p14:tracePt t="98637" x="10129838" y="2366963"/>
          <p14:tracePt t="98653" x="10193338" y="2259013"/>
          <p14:tracePt t="98670" x="10220325" y="2170113"/>
          <p14:tracePt t="98687" x="10264775" y="1963738"/>
          <p14:tracePt t="98703" x="10291763" y="1774825"/>
          <p14:tracePt t="98720" x="10309225" y="1685925"/>
          <p14:tracePt t="98737" x="10318750" y="1577975"/>
          <p14:tracePt t="98753" x="10318750" y="1524000"/>
          <p14:tracePt t="98770" x="10318750" y="1506538"/>
          <p14:tracePt t="98787" x="10309225" y="1470025"/>
          <p14:tracePt t="98803" x="10228263" y="1425575"/>
          <p14:tracePt t="98820" x="10075863" y="1381125"/>
          <p14:tracePt t="98837" x="9969500" y="1371600"/>
          <p14:tracePt t="98853" x="9726613" y="1335088"/>
          <p14:tracePt t="98870" x="9385300" y="1317625"/>
          <p14:tracePt t="98887" x="9188450" y="1317625"/>
          <p14:tracePt t="98903" x="8839200" y="1300163"/>
          <p14:tracePt t="98920" x="8686800" y="1300163"/>
          <p14:tracePt t="98936" x="8489950" y="1300163"/>
          <p14:tracePt t="98953" x="8355013" y="1300163"/>
          <p14:tracePt t="98969" x="8283575" y="1300163"/>
          <p14:tracePt t="98986" x="8256588" y="1300163"/>
          <p14:tracePt t="99003" x="8229600" y="1300163"/>
          <p14:tracePt t="99020" x="8212138" y="1300163"/>
          <p14:tracePt t="99251" x="8220075" y="1300163"/>
          <p14:tracePt t="99260" x="8247063" y="1308100"/>
          <p14:tracePt t="99272" x="8337550" y="1335088"/>
          <p14:tracePt t="99289" x="8408988" y="1362075"/>
          <p14:tracePt t="99306" x="8524875" y="1408113"/>
          <p14:tracePt t="99322" x="8588375" y="1452563"/>
          <p14:tracePt t="99338" x="8632825" y="1595438"/>
          <p14:tracePt t="99355" x="8632825" y="1703388"/>
          <p14:tracePt t="99372" x="8524875" y="1963738"/>
          <p14:tracePt t="99388" x="8229600" y="2322513"/>
          <p14:tracePt t="99405" x="8032750" y="2492375"/>
          <p14:tracePt t="99421" x="7548563" y="2895600"/>
          <p14:tracePt t="99438" x="7027863" y="3308350"/>
          <p14:tracePt t="99455" x="6750050" y="3514725"/>
          <p14:tracePt t="99459" x="6481763" y="3729038"/>
          <p14:tracePt t="99471" x="6238875" y="3890963"/>
          <p14:tracePt t="99488" x="5800725" y="4168775"/>
          <p14:tracePt t="99505" x="5638800" y="4257675"/>
          <p14:tracePt t="99521" x="5449888" y="4348163"/>
          <p14:tracePt t="99538" x="5334000" y="4392613"/>
          <p14:tracePt t="99556" x="5270500" y="4419600"/>
          <p14:tracePt t="99571" x="5253038" y="4419600"/>
          <p14:tracePt t="99588" x="5235575" y="4419600"/>
          <p14:tracePt t="99605" x="5226050" y="4419600"/>
          <p14:tracePt t="99621" x="5218113" y="4419600"/>
          <p14:tracePt t="99638" x="5208588" y="4419600"/>
          <p14:tracePt t="99909" x="5092700" y="4456113"/>
          <p14:tracePt t="99919" x="4992688" y="4483100"/>
          <p14:tracePt t="99926" x="4867275" y="4518025"/>
          <p14:tracePt t="99943" x="4679950" y="4554538"/>
          <p14:tracePt t="99960" x="4598988" y="4572000"/>
          <p14:tracePt t="99978" x="4483100" y="4589463"/>
          <p14:tracePt t="99993" x="4402138" y="4608513"/>
          <p14:tracePt t="100010" x="4375150" y="4608513"/>
          <p14:tracePt t="100026" x="4338638" y="4616450"/>
          <p14:tracePt t="100043" x="4321175" y="4625975"/>
          <p14:tracePt t="100060" x="4303713" y="4652963"/>
          <p14:tracePt t="100076" x="4267200" y="4768850"/>
          <p14:tracePt t="100093" x="4240213" y="4903788"/>
          <p14:tracePt t="100110" x="4230688" y="4965700"/>
          <p14:tracePt t="100127" x="4230688" y="5110163"/>
          <p14:tracePt t="100143" x="4240213" y="5218113"/>
          <p14:tracePt t="100160" x="4257675" y="5270500"/>
          <p14:tracePt t="100177" x="4330700" y="5370513"/>
          <p14:tracePt t="100193" x="4456113" y="5468938"/>
          <p14:tracePt t="100211" x="4616450" y="5549900"/>
          <p14:tracePt t="100227" x="4714875" y="5575300"/>
          <p14:tracePt t="100243" x="4903788" y="5611813"/>
          <p14:tracePt t="100261" x="5100638" y="5621338"/>
          <p14:tracePt t="100277" x="5172075" y="5621338"/>
          <p14:tracePt t="100293" x="5289550" y="5621338"/>
          <p14:tracePt t="100311" x="5343525" y="5611813"/>
          <p14:tracePt t="100327" x="5351463" y="5602288"/>
          <p14:tracePt t="100343" x="5370513" y="5594350"/>
          <p14:tracePt t="100360" x="5378450" y="5584825"/>
          <p14:tracePt t="100376" x="5378450" y="5575300"/>
          <p14:tracePt t="100393" x="5378450" y="5557838"/>
          <p14:tracePt t="100410" x="5270500" y="5495925"/>
          <p14:tracePt t="100426" x="5181600" y="5468938"/>
          <p14:tracePt t="100443" x="4992688" y="5414963"/>
          <p14:tracePt t="100460" x="4876800" y="5405438"/>
          <p14:tracePt t="100476" x="4840288" y="5405438"/>
          <p14:tracePt t="100493" x="4787900" y="5405438"/>
          <p14:tracePt t="100510" x="4778375" y="5405438"/>
          <p14:tracePt t="100543" x="4768850" y="5405438"/>
          <p14:tracePt t="100602" x="4787900" y="5397500"/>
          <p14:tracePt t="100612" x="4840288" y="5334000"/>
          <p14:tracePt t="100622" x="4903788" y="5253038"/>
          <p14:tracePt t="100631" x="4948238" y="5164138"/>
          <p14:tracePt t="100643" x="5002213" y="5056188"/>
          <p14:tracePt t="100659" x="5065713" y="4849813"/>
          <p14:tracePt t="100677" x="5110163" y="4660900"/>
          <p14:tracePt t="100693" x="5118100" y="4581525"/>
          <p14:tracePt t="100709" x="5137150" y="4456113"/>
          <p14:tracePt t="100727" x="5154613" y="4356100"/>
          <p14:tracePt t="100743" x="5154613" y="4311650"/>
          <p14:tracePt t="100759" x="5199063" y="4230688"/>
          <p14:tracePt t="100777" x="5245100" y="4159250"/>
          <p14:tracePt t="100793" x="5280025" y="4124325"/>
          <p14:tracePt t="100809" x="5360988" y="4078288"/>
          <p14:tracePt t="100826" x="5414963" y="4051300"/>
          <p14:tracePt t="100843" x="5540375" y="4025900"/>
          <p14:tracePt t="100859" x="5665788" y="3998913"/>
          <p14:tracePt t="100876" x="5791200" y="3989388"/>
          <p14:tracePt t="100893" x="5835650" y="3989388"/>
          <p14:tracePt t="100909" x="5943600" y="3979863"/>
          <p14:tracePt t="100926" x="6042025" y="3979863"/>
          <p14:tracePt t="100943" x="6105525" y="3979863"/>
          <p14:tracePt t="100959" x="6203950" y="3979863"/>
          <p14:tracePt t="100976" x="6284913" y="3979863"/>
          <p14:tracePt t="100993" x="6329363" y="3979863"/>
          <p14:tracePt t="101009" x="6383338" y="3979863"/>
          <p14:tracePt t="101026" x="6410325" y="3979863"/>
          <p14:tracePt t="101042" x="6427788" y="3979863"/>
          <p14:tracePt t="101059" x="6445250" y="3971925"/>
          <p14:tracePt t="101318" x="6589713" y="3908425"/>
          <p14:tracePt t="101328" x="6813550" y="3846513"/>
          <p14:tracePt t="101336" x="6946900" y="3792538"/>
          <p14:tracePt t="101352" x="7145338" y="3711575"/>
          <p14:tracePt t="101369" x="7216775" y="3684588"/>
          <p14:tracePt t="101385" x="7305675" y="3648075"/>
          <p14:tracePt t="101402" x="7351713" y="3630613"/>
          <p14:tracePt t="101419" x="7351713" y="3621088"/>
          <p14:tracePt t="101435" x="7369175" y="3621088"/>
          <p14:tracePt t="101462" x="7378700" y="3613150"/>
          <p14:tracePt t="101493" x="7378700" y="3603625"/>
          <p14:tracePt t="101512" x="7378700" y="3594100"/>
          <p14:tracePt t="101522" x="7378700" y="3559175"/>
          <p14:tracePt t="101531" x="7378700" y="3468688"/>
          <p14:tracePt t="101542" x="7378700" y="3362325"/>
          <p14:tracePt t="101552" x="7378700" y="3271838"/>
          <p14:tracePt t="101569" x="7378700" y="3190875"/>
          <p14:tracePt t="101585" x="7378700" y="3092450"/>
          <p14:tracePt t="101602" x="7378700" y="3038475"/>
          <p14:tracePt t="101619" x="7369175" y="3003550"/>
          <p14:tracePt t="101652" x="7359650" y="2984500"/>
          <p14:tracePt t="101669" x="7351713" y="2976563"/>
          <p14:tracePt t="101702" x="7332663" y="2967038"/>
          <p14:tracePt t="101719" x="7305675" y="2949575"/>
          <p14:tracePt t="101735" x="7297738" y="2949575"/>
          <p14:tracePt t="101752" x="7261225" y="2932113"/>
          <p14:tracePt t="101768" x="7243763" y="2922588"/>
          <p14:tracePt t="101785" x="7226300" y="2922588"/>
          <p14:tracePt t="101802" x="7216775" y="2922588"/>
          <p14:tracePt t="101818" x="7207250" y="2922588"/>
          <p14:tracePt t="101980" x="7207250" y="2932113"/>
          <p14:tracePt t="102278" x="7207250" y="2940050"/>
          <p14:tracePt t="102327" x="7207250" y="2949575"/>
          <p14:tracePt t="102336" x="7199313" y="2994025"/>
          <p14:tracePt t="102348" x="7180263" y="3038475"/>
          <p14:tracePt t="102365" x="7162800" y="3146425"/>
          <p14:tracePt t="102381" x="7145338" y="3190875"/>
          <p14:tracePt t="102398" x="7126288" y="3271838"/>
          <p14:tracePt t="102415" x="7118350" y="3352800"/>
          <p14:tracePt t="102431" x="7108825" y="3379788"/>
          <p14:tracePt t="102448" x="7099300" y="3424238"/>
          <p14:tracePt t="102464" x="7091363" y="3460750"/>
          <p14:tracePt t="102481" x="7091363" y="3478213"/>
          <p14:tracePt t="102498" x="7081838" y="3487738"/>
          <p14:tracePt t="102514" x="7081838" y="3505200"/>
          <p14:tracePt t="102548" x="7073900" y="3505200"/>
          <p14:tracePt t="102564" x="7073900" y="3514725"/>
          <p14:tracePt t="102635" x="7073900" y="3505200"/>
          <p14:tracePt t="102644" x="7064375" y="3478213"/>
          <p14:tracePt t="102655" x="7054850" y="3433763"/>
          <p14:tracePt t="102665" x="7046913" y="3362325"/>
          <p14:tracePt t="102681" x="7046913" y="3298825"/>
          <p14:tracePt t="102698" x="7027863" y="3173413"/>
          <p14:tracePt t="102715" x="7019925" y="3065463"/>
          <p14:tracePt t="102731" x="7019925" y="3030538"/>
          <p14:tracePt t="102748" x="7010400" y="2967038"/>
          <p14:tracePt t="102764" x="7010400" y="2940050"/>
          <p14:tracePt t="102781" x="7010400" y="2932113"/>
          <p14:tracePt t="102798" x="7000875" y="2932113"/>
          <p14:tracePt t="102814" x="7000875" y="2922588"/>
          <p14:tracePt t="102958" x="7000875" y="2932113"/>
          <p14:tracePt t="103050" x="7000875" y="2940050"/>
          <p14:tracePt t="104013" x="6992938" y="2940050"/>
          <p14:tracePt t="104022" x="6983413" y="2940050"/>
          <p14:tracePt t="104031" x="6973888" y="2940050"/>
          <p14:tracePt t="104051" x="6965950" y="2940050"/>
          <p14:tracePt t="104061" x="6956425" y="2940050"/>
          <p14:tracePt t="104078" x="6946900" y="2932113"/>
          <p14:tracePt t="104094" x="6929438" y="2932113"/>
          <p14:tracePt t="104111" x="6911975" y="2932113"/>
          <p14:tracePt t="104128" x="6902450" y="2922588"/>
          <p14:tracePt t="104144" x="6884988" y="2913063"/>
          <p14:tracePt t="104161" x="6858000" y="2913063"/>
          <p14:tracePt t="104178" x="6848475" y="2913063"/>
          <p14:tracePt t="104194" x="6831013" y="2913063"/>
          <p14:tracePt t="104211" x="6821488" y="2905125"/>
          <p14:tracePt t="104228" x="6813550" y="2905125"/>
          <p14:tracePt t="104261" x="6804025" y="2905125"/>
          <p14:tracePt t="104916" x="6794500" y="2905125"/>
          <p14:tracePt t="104947" x="6786563" y="2905125"/>
          <p14:tracePt t="104976" x="6777038" y="2905125"/>
          <p14:tracePt t="104985" x="6759575" y="2895600"/>
          <p14:tracePt t="104994" x="6732588" y="2886075"/>
          <p14:tracePt t="105004" x="6696075" y="2868613"/>
          <p14:tracePt t="105021" x="6651625" y="2859088"/>
          <p14:tracePt t="105037" x="6570663" y="2832100"/>
          <p14:tracePt t="105054" x="6508750" y="2797175"/>
          <p14:tracePt t="105071" x="6464300" y="2779713"/>
          <p14:tracePt t="105087" x="6391275" y="2733675"/>
          <p14:tracePt t="105104" x="6329363" y="2698750"/>
          <p14:tracePt t="105121" x="6302375" y="2679700"/>
          <p14:tracePt t="105137" x="6257925" y="2644775"/>
          <p14:tracePt t="105154" x="6221413" y="2617788"/>
          <p14:tracePt t="105171" x="6194425" y="2600325"/>
          <p14:tracePt t="105187" x="6176963" y="2581275"/>
          <p14:tracePt t="105204" x="6167438" y="2573338"/>
          <p14:tracePt t="105221" x="6159500" y="2563813"/>
          <p14:tracePt t="105237" x="6149975" y="2563813"/>
          <p14:tracePt t="105300" x="6149975" y="2573338"/>
          <p14:tracePt t="105311" x="6159500" y="2590800"/>
          <p14:tracePt t="105321" x="6167438" y="2608263"/>
          <p14:tracePt t="105331" x="6184900" y="2627313"/>
          <p14:tracePt t="105340" x="6194425" y="2644775"/>
          <p14:tracePt t="105360" x="6194425" y="2654300"/>
          <p14:tracePt t="105371" x="6203950" y="2662238"/>
          <p14:tracePt t="105431" x="6203950" y="2644775"/>
          <p14:tracePt t="105442" x="6194425" y="2617788"/>
          <p14:tracePt t="105450" x="6176963" y="2573338"/>
          <p14:tracePt t="105460" x="6167438" y="2527300"/>
          <p14:tracePt t="105471" x="6149975" y="2474913"/>
          <p14:tracePt t="105487" x="6140450" y="2438400"/>
          <p14:tracePt t="105504" x="6113463" y="2357438"/>
          <p14:tracePt t="105520" x="6113463" y="2312988"/>
          <p14:tracePt t="105537" x="6113463" y="2295525"/>
          <p14:tracePt t="105554" x="6105525" y="2276475"/>
          <p14:tracePt t="105570" x="6105525" y="2268538"/>
          <p14:tracePt t="105604" x="6105525" y="2259013"/>
          <p14:tracePt t="105640" x="6132513" y="2259013"/>
          <p14:tracePt t="105649" x="6176963" y="2286000"/>
          <p14:tracePt t="105659" x="6211888" y="2295525"/>
          <p14:tracePt t="105670" x="6257925" y="2312988"/>
          <p14:tracePt t="105687" x="6292850" y="2330450"/>
          <p14:tracePt t="105704" x="6346825" y="2357438"/>
          <p14:tracePt t="105720" x="6373813" y="2374900"/>
          <p14:tracePt t="105738" x="6391275" y="2393950"/>
          <p14:tracePt t="105754" x="6400800" y="2401888"/>
          <p14:tracePt t="105770" x="6410325" y="2401888"/>
          <p14:tracePt t="105788" x="6410325" y="2411413"/>
          <p14:tracePt t="105828" x="6400800" y="2411413"/>
          <p14:tracePt t="105839" x="6373813" y="2411413"/>
          <p14:tracePt t="105853" x="6346825" y="2411413"/>
          <p14:tracePt t="105870" x="6284913" y="2384425"/>
          <p14:tracePt t="105887" x="6265863" y="2374900"/>
          <p14:tracePt t="105903" x="6230938" y="2339975"/>
          <p14:tracePt t="105920" x="6203950" y="2312988"/>
          <p14:tracePt t="105937" x="6194425" y="2295525"/>
          <p14:tracePt t="105953" x="6184900" y="2286000"/>
          <p14:tracePt t="105956" x="6184900" y="2276475"/>
          <p14:tracePt t="105987" x="6184900" y="2268538"/>
          <p14:tracePt t="106003" x="6221413" y="2268538"/>
          <p14:tracePt t="106020" x="6292850" y="2268538"/>
          <p14:tracePt t="106037" x="6346825" y="2268538"/>
          <p14:tracePt t="106053" x="6364288" y="2286000"/>
          <p14:tracePt t="106070" x="6391275" y="2312988"/>
          <p14:tracePt t="106087" x="6400800" y="2339975"/>
          <p14:tracePt t="106103" x="6400800" y="2349500"/>
          <p14:tracePt t="106120" x="6383338" y="2393950"/>
          <p14:tracePt t="106136" x="6329363" y="2428875"/>
          <p14:tracePt t="106153" x="6302375" y="2438400"/>
          <p14:tracePt t="106170" x="6248400" y="2447925"/>
          <p14:tracePt t="106186" x="6203950" y="2447925"/>
          <p14:tracePt t="106204" x="6167438" y="2393950"/>
          <p14:tracePt t="106220" x="6159500" y="2357438"/>
          <p14:tracePt t="106237" x="6159500" y="2259013"/>
          <p14:tracePt t="106254" x="6159500" y="2232025"/>
          <p14:tracePt t="106270" x="6176963" y="2187575"/>
          <p14:tracePt t="106286" x="6211888" y="2160588"/>
          <p14:tracePt t="106303" x="6238875" y="2151063"/>
          <p14:tracePt t="106320" x="6292850" y="2151063"/>
          <p14:tracePt t="106336" x="6356350" y="2170113"/>
          <p14:tracePt t="106353" x="6383338" y="2205038"/>
          <p14:tracePt t="106369" x="6383338" y="2222500"/>
          <p14:tracePt t="106386" x="6391275" y="2259013"/>
          <p14:tracePt t="106403" x="6373813" y="2303463"/>
          <p14:tracePt t="106419" x="6356350" y="2322513"/>
          <p14:tracePt t="106436" x="6311900" y="2339975"/>
          <p14:tracePt t="106453" x="6275388" y="2339975"/>
          <p14:tracePt t="106469" x="6257925" y="2339975"/>
          <p14:tracePt t="106486" x="6230938" y="2330450"/>
          <p14:tracePt t="106503" x="6211888" y="2241550"/>
          <p14:tracePt t="106519" x="6211888" y="2187575"/>
          <p14:tracePt t="106536" x="6230938" y="2124075"/>
          <p14:tracePt t="106553" x="6275388" y="2070100"/>
          <p14:tracePt t="106569" x="6302375" y="2062163"/>
          <p14:tracePt t="106586" x="6364288" y="2052638"/>
          <p14:tracePt t="106603" x="6418263" y="2062163"/>
          <p14:tracePt t="106619" x="6454775" y="2079625"/>
          <p14:tracePt t="106636" x="6481763" y="2116138"/>
          <p14:tracePt t="106653" x="6489700" y="2151063"/>
          <p14:tracePt t="106670" x="6489700" y="2178050"/>
          <p14:tracePt t="106686" x="6427788" y="2249488"/>
          <p14:tracePt t="106703" x="6356350" y="2286000"/>
          <p14:tracePt t="106720" x="6302375" y="2312988"/>
          <p14:tracePt t="106736" x="6284913" y="2312988"/>
          <p14:tracePt t="106753" x="6257925" y="2312988"/>
          <p14:tracePt t="106770" x="6248400" y="2295525"/>
          <p14:tracePt t="106786" x="6248400" y="2232025"/>
          <p14:tracePt t="106802" x="6284913" y="2170113"/>
          <p14:tracePt t="106819" x="6319838" y="2151063"/>
          <p14:tracePt t="106836" x="6391275" y="2133600"/>
          <p14:tracePt t="106853" x="6445250" y="2133600"/>
          <p14:tracePt t="106869" x="6472238" y="2151063"/>
          <p14:tracePt t="106886" x="6499225" y="2178050"/>
          <p14:tracePt t="106902" x="6516688" y="2197100"/>
          <p14:tracePt t="106919" x="6508750" y="2232025"/>
          <p14:tracePt t="106936" x="6472238" y="2249488"/>
          <p14:tracePt t="106952" x="6373813" y="2295525"/>
          <p14:tracePt t="106969" x="6284913" y="2312988"/>
          <p14:tracePt t="106986" x="6248400" y="2312988"/>
          <p14:tracePt t="107002" x="6184900" y="2312988"/>
          <p14:tracePt t="107019" x="6159500" y="2295525"/>
          <p14:tracePt t="107036" x="6140450" y="2286000"/>
          <p14:tracePt t="107052" x="6132513" y="2268538"/>
          <p14:tracePt t="107069" x="6159500" y="2249488"/>
          <p14:tracePt t="107086" x="6230938" y="2232025"/>
          <p14:tracePt t="107102" x="6373813" y="2214563"/>
          <p14:tracePt t="107119" x="6489700" y="2214563"/>
          <p14:tracePt t="107136" x="6543675" y="2232025"/>
          <p14:tracePt t="107152" x="6607175" y="2276475"/>
          <p14:tracePt t="107169" x="6624638" y="2303463"/>
          <p14:tracePt t="107186" x="6634163" y="2303463"/>
          <p14:tracePt t="107202" x="6634163" y="2330450"/>
          <p14:tracePt t="107219" x="6580188" y="2374900"/>
          <p14:tracePt t="107236" x="6543675" y="2393950"/>
          <p14:tracePt t="107252" x="6437313" y="2420938"/>
          <p14:tracePt t="107269" x="6356350" y="2420938"/>
          <p14:tracePt t="107286" x="6319838" y="2420938"/>
          <p14:tracePt t="107302" x="6238875" y="2330450"/>
          <p14:tracePt t="107319" x="6194425" y="2205038"/>
          <p14:tracePt t="107336" x="6184900" y="2143125"/>
          <p14:tracePt t="107352" x="6184900" y="2044700"/>
          <p14:tracePt t="107369" x="6203950" y="1990725"/>
          <p14:tracePt t="107385" x="6248400" y="1954213"/>
          <p14:tracePt t="107402" x="6275388" y="1954213"/>
          <p14:tracePt t="107418" x="6356350" y="1963738"/>
          <p14:tracePt t="107435" x="6410325" y="1998663"/>
          <p14:tracePt t="107452" x="6418263" y="2035175"/>
          <p14:tracePt t="107468" x="6437313" y="2089150"/>
          <p14:tracePt t="107485" x="6427788" y="2151063"/>
          <p14:tracePt t="107502" x="6400800" y="2187575"/>
          <p14:tracePt t="107518" x="6337300" y="2232025"/>
          <p14:tracePt t="107535" x="6275388" y="2268538"/>
          <p14:tracePt t="107552" x="6248400" y="2268538"/>
          <p14:tracePt t="107569" x="6203950" y="2268538"/>
          <p14:tracePt t="107585" x="6149975" y="2222500"/>
          <p14:tracePt t="107602" x="6132513" y="2187575"/>
          <p14:tracePt t="107619" x="6113463" y="2133600"/>
          <p14:tracePt t="107635" x="6113463" y="2089150"/>
          <p14:tracePt t="107652" x="6122988" y="2070100"/>
          <p14:tracePt t="107669" x="6211888" y="2025650"/>
          <p14:tracePt t="107685" x="6319838" y="2025650"/>
          <p14:tracePt t="107702" x="6383338" y="2035175"/>
          <p14:tracePt t="107719" x="6489700" y="2089150"/>
          <p14:tracePt t="107735" x="6553200" y="2151063"/>
          <p14:tracePt t="107752" x="6570663" y="2178050"/>
          <p14:tracePt t="107768" x="6589713" y="2222500"/>
          <p14:tracePt t="107785" x="6597650" y="2259013"/>
          <p14:tracePt t="107802" x="6580188" y="2295525"/>
          <p14:tracePt t="107818" x="6516688" y="2349500"/>
          <p14:tracePt t="107835" x="6445250" y="2374900"/>
          <p14:tracePt t="107852" x="6373813" y="2384425"/>
          <p14:tracePt t="107868" x="6346825" y="2384425"/>
          <p14:tracePt t="107885" x="6284913" y="2357438"/>
          <p14:tracePt t="107902" x="6257925" y="2295525"/>
          <p14:tracePt t="107918" x="6257925" y="2259013"/>
          <p14:tracePt t="107935" x="6275388" y="2178050"/>
          <p14:tracePt t="107952" x="6364288" y="2106613"/>
          <p14:tracePt t="107968" x="6410325" y="2089150"/>
          <p14:tracePt t="107985" x="6526213" y="2079625"/>
          <p14:tracePt t="108002" x="6589713" y="2079625"/>
          <p14:tracePt t="108018" x="6607175" y="2079625"/>
          <p14:tracePt t="108035" x="6642100" y="2106613"/>
          <p14:tracePt t="108052" x="6651625" y="2124075"/>
          <p14:tracePt t="108068" x="6651625" y="2133600"/>
          <p14:tracePt t="108085" x="6634163" y="2178050"/>
          <p14:tracePt t="108102" x="6589713" y="2214563"/>
          <p14:tracePt t="108118" x="6562725" y="2222500"/>
          <p14:tracePt t="108135" x="6526213" y="2241550"/>
          <p14:tracePt t="108151" x="6489700" y="2241550"/>
          <p14:tracePt t="108168" x="6481763" y="2241550"/>
          <p14:tracePt t="108185" x="6464300" y="2241550"/>
          <p14:tracePt t="108201" x="6454775" y="2241550"/>
          <p14:tracePt t="108219" x="6445250" y="2241550"/>
          <p14:tracePt t="108235" x="6445250" y="2232025"/>
          <p14:tracePt t="108251" x="6437313" y="2232025"/>
          <p14:tracePt t="108361" x="6437313" y="2241550"/>
          <p14:tracePt t="108372" x="6454775" y="2249488"/>
          <p14:tracePt t="108382" x="6464300" y="2268538"/>
          <p14:tracePt t="108390" x="6472238" y="2286000"/>
          <p14:tracePt t="108402" x="6481763" y="2312988"/>
          <p14:tracePt t="108418" x="6489700" y="2357438"/>
          <p14:tracePt t="108434" x="6499225" y="2374900"/>
          <p14:tracePt t="108451" x="6508750" y="2411413"/>
          <p14:tracePt t="108468" x="6526213" y="2455863"/>
          <p14:tracePt t="108484" x="6526213" y="2465388"/>
          <p14:tracePt t="108501" x="6553200" y="2492375"/>
          <p14:tracePt t="108518" x="6562725" y="2509838"/>
          <p14:tracePt t="108551" x="6570663" y="2527300"/>
          <p14:tracePt t="108568" x="6580188" y="2527300"/>
          <p14:tracePt t="108618" x="6589713" y="2527300"/>
          <p14:tracePt t="108728" x="6589713" y="2536825"/>
          <p14:tracePt t="108848" x="6589713" y="2546350"/>
          <p14:tracePt t="108877" x="6589713" y="2554288"/>
          <p14:tracePt t="108897" x="6597650" y="2563813"/>
          <p14:tracePt t="108934" x="6597650" y="2573338"/>
          <p14:tracePt t="109112" x="6570663" y="2573338"/>
          <p14:tracePt t="109122" x="6516688" y="2554288"/>
          <p14:tracePt t="109134" x="6454775" y="2536825"/>
          <p14:tracePt t="109150" x="6400800" y="2509838"/>
          <p14:tracePt t="109167" x="6319838" y="2465388"/>
          <p14:tracePt t="109184" x="6248400" y="2438400"/>
          <p14:tracePt t="109201" x="6221413" y="2420938"/>
          <p14:tracePt t="109218" x="6176963" y="2401888"/>
          <p14:tracePt t="109235" x="6140450" y="2384425"/>
          <p14:tracePt t="109252" x="6122988" y="2374900"/>
          <p14:tracePt t="109269" x="6105525" y="2366963"/>
          <p14:tracePt t="109285" x="6096000" y="2357438"/>
          <p14:tracePt t="109331" x="6086475" y="2357438"/>
          <p14:tracePt t="109380" x="6096000" y="2357438"/>
          <p14:tracePt t="109390" x="6132513" y="2374900"/>
          <p14:tracePt t="109400" x="6184900" y="2411413"/>
          <p14:tracePt t="109410" x="6230938" y="2447925"/>
          <p14:tracePt t="109420" x="6275388" y="2482850"/>
          <p14:tracePt t="109434" x="6319838" y="2509838"/>
          <p14:tracePt t="109450" x="6364288" y="2546350"/>
          <p14:tracePt t="109467" x="6383338" y="2554288"/>
          <p14:tracePt t="109485" x="6418263" y="2581275"/>
          <p14:tracePt t="109500" x="6427788" y="2590800"/>
          <p14:tracePt t="109517" x="6437313" y="2590800"/>
          <p14:tracePt t="109534" x="6437313" y="2600325"/>
          <p14:tracePt t="109581" x="6418263" y="2600325"/>
          <p14:tracePt t="109591" x="6364288" y="2590800"/>
          <p14:tracePt t="109602" x="6311900" y="2563813"/>
          <p14:tracePt t="109618" x="6275388" y="2546350"/>
          <p14:tracePt t="109634" x="6203950" y="2509838"/>
          <p14:tracePt t="109651" x="6149975" y="2474913"/>
          <p14:tracePt t="109668" x="6132513" y="2465388"/>
          <p14:tracePt t="109684" x="6105525" y="2447925"/>
          <p14:tracePt t="109701" x="6096000" y="2438400"/>
          <p14:tracePt t="109734" x="6086475" y="2438400"/>
          <p14:tracePt t="109751" x="6086475" y="2428875"/>
          <p14:tracePt t="109790" x="6105525" y="2455863"/>
          <p14:tracePt t="109800" x="6140450" y="2492375"/>
          <p14:tracePt t="109808" x="6184900" y="2527300"/>
          <p14:tracePt t="109822" x="6230938" y="2563813"/>
          <p14:tracePt t="109835" x="6257925" y="2600325"/>
          <p14:tracePt t="109850" x="6311900" y="2635250"/>
          <p14:tracePt t="109868" x="6329363" y="2644775"/>
          <p14:tracePt t="109884" x="6346825" y="2654300"/>
          <p14:tracePt t="109901" x="6356350" y="2671763"/>
          <p14:tracePt t="109918" x="6364288" y="2671763"/>
          <p14:tracePt t="109979" x="6356350" y="2662238"/>
          <p14:tracePt t="109989" x="6329363" y="2644775"/>
          <p14:tracePt t="110001" x="6284913" y="2617788"/>
          <p14:tracePt t="110018" x="6257925" y="2581275"/>
          <p14:tracePt t="110034" x="6203950" y="2546350"/>
          <p14:tracePt t="110051" x="6167438" y="2519363"/>
          <p14:tracePt t="110068" x="6159500" y="2519363"/>
          <p14:tracePt t="110084" x="6149975" y="2509838"/>
          <p14:tracePt t="110101" x="6140450" y="2501900"/>
          <p14:tracePt t="110118" x="6140450" y="2492375"/>
          <p14:tracePt t="110268" x="6140450" y="2501900"/>
          <p14:tracePt t="110318" x="6140450" y="2509838"/>
          <p14:tracePt t="110592" x="6132513" y="2509838"/>
          <p14:tracePt t="110612" x="6122988" y="2509838"/>
          <p14:tracePt t="110622" x="6113463" y="2509838"/>
          <p14:tracePt t="110652" x="6113463" y="2501900"/>
          <p14:tracePt t="110804" x="6113463" y="2509838"/>
          <p14:tracePt t="110813" x="6122988" y="2509838"/>
          <p14:tracePt t="110825" x="6122988" y="2519363"/>
          <p14:tracePt t="110842" x="6132513" y="2519363"/>
          <p14:tracePt t="110858" x="6132513" y="2527300"/>
          <p14:tracePt t="111280" x="6140450" y="2527300"/>
          <p14:tracePt t="111469" x="6140450" y="2536825"/>
          <p14:tracePt t="111508" x="6140450" y="2546350"/>
          <p14:tracePt t="111518" x="6159500" y="2563813"/>
          <p14:tracePt t="111528" x="6167438" y="2600325"/>
          <p14:tracePt t="111539" x="6194425" y="2654300"/>
          <p14:tracePt t="111552" x="6221413" y="2689225"/>
          <p14:tracePt t="111568" x="6275388" y="2770188"/>
          <p14:tracePt t="111585" x="6356350" y="2841625"/>
          <p14:tracePt t="111601" x="6400800" y="2878138"/>
          <p14:tracePt t="111618" x="6499225" y="2940050"/>
          <p14:tracePt t="111635" x="6597650" y="2984500"/>
          <p14:tracePt t="111651" x="6651625" y="3003550"/>
          <p14:tracePt t="111668" x="6750050" y="3038475"/>
          <p14:tracePt t="111685" x="6840538" y="3057525"/>
          <p14:tracePt t="111701" x="6875463" y="3065463"/>
          <p14:tracePt t="111718" x="6956425" y="3092450"/>
          <p14:tracePt t="111735" x="7037388" y="3111500"/>
          <p14:tracePt t="111752" x="7064375" y="3111500"/>
          <p14:tracePt t="111768" x="7118350" y="3136900"/>
          <p14:tracePt t="111785" x="7162800" y="3155950"/>
          <p14:tracePt t="111802" x="7189788" y="3173413"/>
          <p14:tracePt t="111818" x="7234238" y="3190875"/>
          <p14:tracePt t="111835" x="7270750" y="3200400"/>
          <p14:tracePt t="111852" x="7288213" y="3209925"/>
          <p14:tracePt t="111868" x="7332663" y="3217863"/>
          <p14:tracePt t="111885" x="7359650" y="3217863"/>
          <p14:tracePt t="111902" x="7378700" y="3217863"/>
          <p14:tracePt t="111918" x="7413625" y="3217863"/>
          <p14:tracePt t="111935" x="7431088" y="3217863"/>
          <p14:tracePt t="111953" x="7450138" y="3217863"/>
          <p14:tracePt t="111968" x="7458075" y="3217863"/>
          <p14:tracePt t="111985" x="7477125" y="3217863"/>
          <p14:tracePt t="112002" x="7485063" y="3217863"/>
          <p14:tracePt t="112018" x="7504113" y="3209925"/>
          <p14:tracePt t="112035" x="7512050" y="3200400"/>
          <p14:tracePt t="112052" x="7521575" y="3200400"/>
          <p14:tracePt t="112068" x="7531100" y="3190875"/>
          <p14:tracePt t="112104" x="7539038" y="3190875"/>
          <p14:tracePt t="112118" x="7539038" y="3182938"/>
          <p14:tracePt t="112342" x="7548563" y="3182938"/>
          <p14:tracePt t="112362" x="7548563" y="3173413"/>
          <p14:tracePt t="112392" x="7556500" y="3173413"/>
          <p14:tracePt t="112422" x="7566025" y="3173413"/>
          <p14:tracePt t="112687" x="7556500" y="3173413"/>
          <p14:tracePt t="112717" x="7548563" y="3173413"/>
          <p14:tracePt t="112726" x="7539038" y="3173413"/>
          <p14:tracePt t="112737" x="7531100" y="3173413"/>
          <p14:tracePt t="112746" x="7512050" y="3173413"/>
          <p14:tracePt t="112759" x="7494588" y="3182938"/>
          <p14:tracePt t="112776" x="7477125" y="3182938"/>
          <p14:tracePt t="112792" x="7450138" y="3182938"/>
          <p14:tracePt t="112809" x="7423150" y="3182938"/>
          <p14:tracePt t="112827" x="7404100" y="3182938"/>
          <p14:tracePt t="112843" x="7396163" y="3182938"/>
          <p14:tracePt t="112859" x="7386638" y="3182938"/>
          <p14:tracePt t="112876" x="7378700" y="3182938"/>
          <p14:tracePt t="112897" x="7369175" y="3182938"/>
          <p14:tracePt t="112925" x="7359650" y="3182938"/>
          <p14:tracePt t="114623" x="7351713" y="3182938"/>
          <p14:tracePt t="114633" x="7332663" y="3182938"/>
          <p14:tracePt t="114647" x="7297738" y="3155950"/>
          <p14:tracePt t="114658" x="7216775" y="3111500"/>
          <p14:tracePt t="114675" x="7091363" y="3021013"/>
          <p14:tracePt t="114692" x="6938963" y="2913063"/>
          <p14:tracePt t="114708" x="6858000" y="2859088"/>
          <p14:tracePt t="114725" x="6688138" y="2733675"/>
          <p14:tracePt t="114742" x="6616700" y="2679700"/>
          <p14:tracePt t="114758" x="6454775" y="2573338"/>
          <p14:tracePt t="114774" x="6319838" y="2492375"/>
          <p14:tracePt t="114791" x="6221413" y="2438400"/>
          <p14:tracePt t="114808" x="6176963" y="2411413"/>
          <p14:tracePt t="114824" x="6132513" y="2393950"/>
          <p14:tracePt t="114841" x="6096000" y="2374900"/>
          <p14:tracePt t="114858" x="6086475" y="2374900"/>
          <p14:tracePt t="114874" x="6078538" y="2366963"/>
          <p14:tracePt t="114891" x="6069013" y="2366963"/>
          <p14:tracePt t="114908" x="6069013" y="2357438"/>
          <p14:tracePt t="114925" x="6059488" y="2357438"/>
          <p14:tracePt t="115022" x="6051550" y="2357438"/>
          <p14:tracePt t="115051" x="6032500" y="2357438"/>
          <p14:tracePt t="115072" x="6024563" y="2357438"/>
          <p14:tracePt t="115081" x="6007100" y="2357438"/>
          <p14:tracePt t="115100" x="5988050" y="2357438"/>
          <p14:tracePt t="115120" x="5980113" y="2357438"/>
          <p14:tracePt t="115141" x="5970588" y="2357438"/>
          <p14:tracePt t="115188" x="5961063" y="2357438"/>
          <p14:tracePt t="117513" x="5961063" y="2366963"/>
          <p14:tracePt t="117523" x="5961063" y="2374900"/>
          <p14:tracePt t="117535" x="5961063" y="2384425"/>
          <p14:tracePt t="117551" x="5961063" y="2401888"/>
          <p14:tracePt t="117568" x="5953125" y="2411413"/>
          <p14:tracePt t="117585" x="5953125" y="2420938"/>
          <p14:tracePt t="117601" x="5953125" y="2428875"/>
          <p14:tracePt t="117618" x="5953125" y="2438400"/>
          <p14:tracePt t="117651" x="5953125" y="2447925"/>
          <p14:tracePt t="117721" x="5953125" y="2455863"/>
          <p14:tracePt t="123560" x="5934075" y="2455863"/>
          <p14:tracePt t="123570" x="5907088" y="2455863"/>
          <p14:tracePt t="123580" x="5880100" y="2455863"/>
          <p14:tracePt t="123589" x="5835650" y="2438400"/>
          <p14:tracePt t="123600" x="5800725" y="2420938"/>
          <p14:tracePt t="123617" x="5754688" y="2401888"/>
          <p14:tracePt t="123634" x="5675313" y="2357438"/>
          <p14:tracePt t="123650" x="5567363" y="2276475"/>
          <p14:tracePt t="123667" x="5522913" y="2241550"/>
          <p14:tracePt t="123684" x="5422900" y="2170113"/>
          <p14:tracePt t="123700" x="5351463" y="2116138"/>
          <p14:tracePt t="123718" x="5280025" y="2062163"/>
          <p14:tracePt t="123734" x="5245100" y="2035175"/>
          <p14:tracePt t="123750" x="5191125" y="2008188"/>
          <p14:tracePt t="123768" x="5137150" y="1981200"/>
          <p14:tracePt t="123784" x="5118100" y="1971675"/>
          <p14:tracePt t="123800" x="5083175" y="1954213"/>
          <p14:tracePt t="123818" x="5056188" y="1944688"/>
          <p14:tracePt t="123834" x="5046663" y="1936750"/>
          <p14:tracePt t="123850" x="5029200" y="1927225"/>
          <p14:tracePt t="123867" x="5019675" y="1927225"/>
          <p14:tracePt t="123900" x="5011738" y="1927225"/>
          <p14:tracePt t="124018" x="5002213" y="1927225"/>
          <p14:tracePt t="124039" x="5002213" y="1936750"/>
          <p14:tracePt t="124048" x="4992688" y="1954213"/>
          <p14:tracePt t="124056" x="4975225" y="1990725"/>
          <p14:tracePt t="124067" x="4957763" y="2044700"/>
          <p14:tracePt t="124083" x="4940300" y="2079625"/>
          <p14:tracePt t="124100" x="4894263" y="2170113"/>
          <p14:tracePt t="124116" x="4867275" y="2259013"/>
          <p14:tracePt t="124133" x="4849813" y="2295525"/>
          <p14:tracePt t="124150" x="4813300" y="2374900"/>
          <p14:tracePt t="124166" x="4787900" y="2474913"/>
          <p14:tracePt t="124183" x="4778375" y="2509838"/>
          <p14:tracePt t="124200" x="4741863" y="2600325"/>
          <p14:tracePt t="124216" x="4714875" y="2679700"/>
          <p14:tracePt t="124233" x="4697413" y="2752725"/>
          <p14:tracePt t="124249" x="4679950" y="2787650"/>
          <p14:tracePt t="124266" x="4660900" y="2859088"/>
          <p14:tracePt t="124283" x="4643438" y="2895600"/>
          <p14:tracePt t="124299" x="4635500" y="2967038"/>
          <p14:tracePt t="124316" x="4616450" y="3021013"/>
          <p14:tracePt t="124333" x="4616450" y="3057525"/>
          <p14:tracePt t="124350" x="4608513" y="3119438"/>
          <p14:tracePt t="124367" x="4598988" y="3200400"/>
          <p14:tracePt t="124384" x="4598988" y="3227388"/>
          <p14:tracePt t="124400" x="4598988" y="3289300"/>
          <p14:tracePt t="124417" x="4598988" y="3352800"/>
          <p14:tracePt t="124434" x="4598988" y="3406775"/>
          <p14:tracePt t="124450" x="4598988" y="3424238"/>
          <p14:tracePt t="124456" x="4598988" y="3451225"/>
          <p14:tracePt t="124467" x="4598988" y="3468688"/>
          <p14:tracePt t="124483" x="4598988" y="3505200"/>
          <p14:tracePt t="124500" x="4598988" y="3532188"/>
          <p14:tracePt t="124516" x="4598988" y="3549650"/>
          <p14:tracePt t="124533" x="4608513" y="3559175"/>
          <p14:tracePt t="124550" x="4608513" y="3576638"/>
          <p14:tracePt t="124585" x="4608513" y="3586163"/>
          <p14:tracePt t="124600" x="4616450" y="3586163"/>
          <p14:tracePt t="124634" x="4625975" y="3586163"/>
          <p14:tracePt t="124664" x="4625975" y="3559175"/>
          <p14:tracePt t="124674" x="4625975" y="3495675"/>
          <p14:tracePt t="124684" x="4625975" y="3406775"/>
          <p14:tracePt t="124701" x="4625975" y="3335338"/>
          <p14:tracePt t="124716" x="4625975" y="3173413"/>
          <p14:tracePt t="124733" x="4625975" y="3048000"/>
          <p14:tracePt t="124750" x="4625975" y="2984500"/>
          <p14:tracePt t="124766" x="4625975" y="2878138"/>
          <p14:tracePt t="124783" x="4635500" y="2760663"/>
          <p14:tracePt t="124800" x="4643438" y="2698750"/>
          <p14:tracePt t="124816" x="4670425" y="2581275"/>
          <p14:tracePt t="124833" x="4687888" y="2474913"/>
          <p14:tracePt t="124850" x="4706938" y="2374900"/>
          <p14:tracePt t="124866" x="4714875" y="2330450"/>
          <p14:tracePt t="124883" x="4741863" y="2232025"/>
          <p14:tracePt t="124900" x="4751388" y="2197100"/>
          <p14:tracePt t="124916" x="4768850" y="2124075"/>
          <p14:tracePt t="124933" x="4795838" y="2070100"/>
          <p14:tracePt t="124950" x="4805363" y="2044700"/>
          <p14:tracePt t="124952" x="4805363" y="2025650"/>
          <p14:tracePt t="124966" x="4813300" y="2008188"/>
          <p14:tracePt t="124983" x="4822825" y="1981200"/>
          <p14:tracePt t="124999" x="4832350" y="1954213"/>
          <p14:tracePt t="125033" x="4832350" y="1944688"/>
          <p14:tracePt t="125050" x="4832350" y="1936750"/>
          <p14:tracePt t="125080" x="4832350" y="1927225"/>
          <p14:tracePt t="125151" x="4832350" y="1936750"/>
          <p14:tracePt t="125160" x="4832350" y="1954213"/>
          <p14:tracePt t="125171" x="4832350" y="1998663"/>
          <p14:tracePt t="125183" x="4832350" y="2070100"/>
          <p14:tracePt t="125199" x="4813300" y="2197100"/>
          <p14:tracePt t="125216" x="4795838" y="2259013"/>
          <p14:tracePt t="125233" x="4778375" y="2374900"/>
          <p14:tracePt t="125249" x="4751388" y="2501900"/>
          <p14:tracePt t="125266" x="4733925" y="2563813"/>
          <p14:tracePt t="125283" x="4714875" y="2679700"/>
          <p14:tracePt t="125299" x="4697413" y="2806700"/>
          <p14:tracePt t="125315" x="4687888" y="2851150"/>
          <p14:tracePt t="125332" x="4670425" y="2959100"/>
          <p14:tracePt t="125349" x="4660900" y="3057525"/>
          <p14:tracePt t="125365" x="4660900" y="3101975"/>
          <p14:tracePt t="125382" x="4660900" y="3190875"/>
          <p14:tracePt t="125399" x="4660900" y="3271838"/>
          <p14:tracePt t="125416" x="4660900" y="3362325"/>
          <p14:tracePt t="125432" x="4660900" y="3397250"/>
          <p14:tracePt t="125449" x="4660900" y="3468688"/>
          <p14:tracePt t="125467" x="4670425" y="3549650"/>
          <p14:tracePt t="125483" x="4679950" y="3586163"/>
          <p14:tracePt t="125499" x="4687888" y="3640138"/>
          <p14:tracePt t="125517" x="4697413" y="3675063"/>
          <p14:tracePt t="125533" x="4697413" y="3694113"/>
          <p14:tracePt t="125549" x="4697413" y="3711575"/>
          <p14:tracePt t="125566" x="4706938" y="3721100"/>
          <p14:tracePt t="125583" x="4706938" y="3729038"/>
          <p14:tracePt t="125599" x="4706938" y="3738563"/>
          <p14:tracePt t="126028" x="4706938" y="3746500"/>
          <p14:tracePt t="126038" x="4706938" y="3756025"/>
          <p14:tracePt t="126050" x="4706938" y="3773488"/>
          <p14:tracePt t="126062" x="4706938" y="3810000"/>
          <p14:tracePt t="126079" x="4706938" y="3836988"/>
          <p14:tracePt t="126096" x="4706938" y="3854450"/>
          <p14:tracePt t="126112" x="4706938" y="3890963"/>
          <p14:tracePt t="126129" x="4706938" y="3898900"/>
          <p14:tracePt t="126146" x="4706938" y="3917950"/>
          <p14:tracePt t="126162" x="4706938" y="3944938"/>
          <p14:tracePt t="126179" x="4706938" y="3952875"/>
          <p14:tracePt t="126196" x="4706938" y="3979863"/>
          <p14:tracePt t="126213" x="4706938" y="3998913"/>
          <p14:tracePt t="126229" x="4706938" y="4016375"/>
          <p14:tracePt t="126246" x="4706938" y="4033838"/>
          <p14:tracePt t="126262" x="4706938" y="4043363"/>
          <p14:tracePt t="126279" x="4706938" y="4060825"/>
          <p14:tracePt t="126296" x="4706938" y="4070350"/>
          <p14:tracePt t="126312" x="4706938" y="4078288"/>
          <p14:tracePt t="126346" x="4706938" y="4087813"/>
          <p14:tracePt t="126370" x="4706938" y="4097338"/>
          <p14:tracePt t="137020" x="4706938" y="4105275"/>
          <p14:tracePt t="137031" x="4679950" y="4114800"/>
          <p14:tracePt t="137040" x="4660900" y="4124325"/>
          <p14:tracePt t="137056" x="4616450" y="4132263"/>
          <p14:tracePt t="137073" x="4589463" y="4141788"/>
          <p14:tracePt t="137090" x="4518025" y="4159250"/>
          <p14:tracePt t="137106" x="4419600" y="4159250"/>
          <p14:tracePt t="137123" x="4365625" y="4159250"/>
          <p14:tracePt t="137140" x="4203700" y="4159250"/>
          <p14:tracePt t="137156" x="4033838" y="4141788"/>
          <p14:tracePt t="137173" x="3962400" y="4141788"/>
          <p14:tracePt t="137190" x="3800475" y="4141788"/>
          <p14:tracePt t="137206" x="3621088" y="4141788"/>
          <p14:tracePt t="137223" x="3522663" y="4151313"/>
          <p14:tracePt t="137240" x="3352800" y="4186238"/>
          <p14:tracePt t="137256" x="3190875" y="4222750"/>
          <p14:tracePt t="137273" x="3128963" y="4240213"/>
          <p14:tracePt t="137290" x="3038475" y="4257675"/>
          <p14:tracePt t="137306" x="3003550" y="4276725"/>
          <p14:tracePt t="137323" x="2976563" y="4276725"/>
          <p14:tracePt t="137340" x="2967038" y="4276725"/>
          <p14:tracePt t="137356" x="2949575" y="4276725"/>
          <p14:tracePt t="137374" x="2940050" y="4276725"/>
          <p14:tracePt t="137446" x="2940050" y="4284663"/>
          <p14:tracePt t="138370" x="2922588" y="4303713"/>
          <p14:tracePt t="138380" x="2886075" y="4330700"/>
          <p14:tracePt t="138387" x="2859088" y="4356100"/>
          <p14:tracePt t="138398" x="2824163" y="4383088"/>
          <p14:tracePt t="138414" x="2797175" y="4402138"/>
          <p14:tracePt t="138431" x="2752725" y="4446588"/>
          <p14:tracePt t="138448" x="2689225" y="4491038"/>
          <p14:tracePt t="138464" x="2671763" y="4508500"/>
          <p14:tracePt t="138466" x="2654300" y="4527550"/>
          <p14:tracePt t="138481" x="2617788" y="4545013"/>
          <p14:tracePt t="138497" x="2573338" y="4589463"/>
          <p14:tracePt t="138514" x="2554288" y="4608513"/>
          <p14:tracePt t="138531" x="2519363" y="4660900"/>
          <p14:tracePt t="138548" x="2482850" y="4724400"/>
          <p14:tracePt t="138564" x="2465388" y="4760913"/>
          <p14:tracePt t="138581" x="2428875" y="4849813"/>
          <p14:tracePt t="138598" x="2411413" y="4930775"/>
          <p14:tracePt t="138614" x="2411413" y="4984750"/>
          <p14:tracePt t="138631" x="2401888" y="5056188"/>
          <p14:tracePt t="138648" x="2401888" y="5118100"/>
          <p14:tracePt t="138664" x="2420938" y="5208588"/>
          <p14:tracePt t="138681" x="2420938" y="5253038"/>
          <p14:tracePt t="138698" x="2455863" y="5316538"/>
          <p14:tracePt t="138714" x="2509838" y="5405438"/>
          <p14:tracePt t="138731" x="2527300" y="5432425"/>
          <p14:tracePt t="138748" x="2563813" y="5495925"/>
          <p14:tracePt t="138764" x="2608263" y="5549900"/>
          <p14:tracePt t="138781" x="2635250" y="5567363"/>
          <p14:tracePt t="138797" x="2698750" y="5629275"/>
          <p14:tracePt t="138814" x="2752725" y="5683250"/>
          <p14:tracePt t="138831" x="2779713" y="5719763"/>
          <p14:tracePt t="138847" x="2841625" y="5764213"/>
          <p14:tracePt t="138864" x="2913063" y="5808663"/>
          <p14:tracePt t="138881" x="2949575" y="5818188"/>
          <p14:tracePt t="138897" x="3030538" y="5854700"/>
          <p14:tracePt t="138914" x="3146425" y="5872163"/>
          <p14:tracePt t="138931" x="3209925" y="5880100"/>
          <p14:tracePt t="138947" x="3352800" y="5880100"/>
          <p14:tracePt t="138964" x="3487738" y="5880100"/>
          <p14:tracePt t="138981" x="3613150" y="5880100"/>
          <p14:tracePt t="138997" x="3667125" y="5880100"/>
          <p14:tracePt t="139014" x="3756025" y="5862638"/>
          <p14:tracePt t="139031" x="3783013" y="5854700"/>
          <p14:tracePt t="139047" x="3854450" y="5835650"/>
          <p14:tracePt t="139064" x="3908425" y="5808663"/>
          <p14:tracePt t="139081" x="3925888" y="5800725"/>
          <p14:tracePt t="139097" x="3971925" y="5764213"/>
          <p14:tracePt t="139114" x="4016375" y="5719763"/>
          <p14:tracePt t="139131" x="4033838" y="5702300"/>
          <p14:tracePt t="139148" x="4078288" y="5665788"/>
          <p14:tracePt t="139164" x="4124325" y="5621338"/>
          <p14:tracePt t="139180" x="4159250" y="5575300"/>
          <p14:tracePt t="139197" x="4178300" y="5540375"/>
          <p14:tracePt t="139214" x="4222750" y="5468938"/>
          <p14:tracePt t="139230" x="4257675" y="5387975"/>
          <p14:tracePt t="139247" x="4284663" y="5334000"/>
          <p14:tracePt t="139264" x="4330700" y="5235575"/>
          <p14:tracePt t="139281" x="4356100" y="5118100"/>
          <p14:tracePt t="139298" x="4375150" y="5065713"/>
          <p14:tracePt t="139314" x="4392613" y="4940300"/>
          <p14:tracePt t="139331" x="4402138" y="4805363"/>
          <p14:tracePt t="139348" x="4402138" y="4751388"/>
          <p14:tracePt t="139364" x="4402138" y="4625975"/>
          <p14:tracePt t="139381" x="4402138" y="4581525"/>
          <p14:tracePt t="139399" x="4392613" y="4464050"/>
          <p14:tracePt t="139414" x="4365625" y="4375150"/>
          <p14:tracePt t="139431" x="4338638" y="4294188"/>
          <p14:tracePt t="139449" x="4330700" y="4257675"/>
          <p14:tracePt t="139464" x="4267200" y="4151313"/>
          <p14:tracePt t="139473" x="4222750" y="4105275"/>
          <p14:tracePt t="139481" x="4178300" y="4051300"/>
          <p14:tracePt t="139499" x="4060825" y="3952875"/>
          <p14:tracePt t="139514" x="3989388" y="3898900"/>
          <p14:tracePt t="139531" x="3810000" y="3827463"/>
          <p14:tracePt t="139548" x="3711575" y="3800475"/>
          <p14:tracePt t="139564" x="3495675" y="3765550"/>
          <p14:tracePt t="139581" x="3308350" y="3756025"/>
          <p14:tracePt t="139599" x="3111500" y="3746500"/>
          <p14:tracePt t="139614" x="3030538" y="3746500"/>
          <p14:tracePt t="139631" x="2868613" y="3756025"/>
          <p14:tracePt t="139648" x="2797175" y="3765550"/>
          <p14:tracePt t="139664" x="2662238" y="3810000"/>
          <p14:tracePt t="139680" x="2546350" y="3873500"/>
          <p14:tracePt t="139698" x="2492375" y="3908425"/>
          <p14:tracePt t="139714" x="2401888" y="3989388"/>
          <p14:tracePt t="139731" x="2330450" y="4087813"/>
          <p14:tracePt t="139747" x="2268538" y="4195763"/>
          <p14:tracePt t="139764" x="2241550" y="4257675"/>
          <p14:tracePt t="139781" x="2197100" y="4348163"/>
          <p14:tracePt t="139797" x="2170113" y="4419600"/>
          <p14:tracePt t="139814" x="2151063" y="4446588"/>
          <p14:tracePt t="139830" x="2143125" y="4491038"/>
          <p14:tracePt t="139847" x="2124075" y="4518025"/>
          <p14:tracePt t="139864" x="2124075" y="4527550"/>
          <p14:tracePt t="139880" x="2116138" y="4535488"/>
          <p14:tracePt t="139897" x="2106613" y="4545013"/>
          <p14:tracePt t="139914" x="2097088" y="4554538"/>
          <p14:tracePt t="139947" x="2079625" y="4572000"/>
          <p14:tracePt t="139964" x="2070100" y="4581525"/>
          <p14:tracePt t="139969" x="2062163" y="4589463"/>
          <p14:tracePt t="139980" x="2052638" y="4608513"/>
          <p14:tracePt t="139997" x="2017713" y="4635500"/>
          <p14:tracePt t="140014" x="1998663" y="4652963"/>
          <p14:tracePt t="140030" x="1981200" y="4670425"/>
          <p14:tracePt t="140046" x="1963738" y="4687888"/>
          <p14:tracePt t="140063" x="1963738" y="4697413"/>
          <p14:tracePt t="140080" x="1954213" y="4706938"/>
          <p14:tracePt t="140097" x="1954213" y="4714875"/>
          <p14:tracePt t="140114" x="1944688" y="4724400"/>
          <p14:tracePt t="140130" x="1936750" y="4751388"/>
          <p14:tracePt t="140147" x="1936750" y="4768850"/>
          <p14:tracePt t="140164" x="1936750" y="4778375"/>
          <p14:tracePt t="140180" x="1936750" y="4787900"/>
          <p14:tracePt t="140197" x="1936750" y="4795838"/>
          <p14:tracePt t="140215" x="1936750" y="4805363"/>
          <p14:tracePt t="140255" x="1936750" y="4813300"/>
          <p14:tracePt t="140295" x="1927225" y="4813300"/>
          <p14:tracePt t="140395" x="1917700" y="4813300"/>
          <p14:tracePt t="140404" x="1917700" y="4805363"/>
          <p14:tracePt t="140435" x="1917700" y="4795838"/>
          <p14:tracePt t="140453" x="1917700" y="4787900"/>
          <p14:tracePt t="140484" x="1917700" y="4778375"/>
          <p14:tracePt t="140502" x="1917700" y="4768850"/>
          <p14:tracePt t="140552" x="1917700" y="4760913"/>
          <p14:tracePt t="140592" x="1917700" y="4751388"/>
          <p14:tracePt t="140642" x="1917700" y="4741863"/>
          <p14:tracePt t="140671" x="1927225" y="4733925"/>
          <p14:tracePt t="140681" x="1954213" y="4706938"/>
          <p14:tracePt t="140691" x="1998663" y="4670425"/>
          <p14:tracePt t="140702" x="2052638" y="4625975"/>
          <p14:tracePt t="140713" x="2106613" y="4572000"/>
          <p14:tracePt t="140729" x="2241550" y="4483100"/>
          <p14:tracePt t="140746" x="2322513" y="4437063"/>
          <p14:tracePt t="140762" x="2492375" y="4338638"/>
          <p14:tracePt t="140779" x="2671763" y="4249738"/>
          <p14:tracePt t="140796" x="2770188" y="4203700"/>
          <p14:tracePt t="140813" x="2976563" y="4132263"/>
          <p14:tracePt t="140829" x="3227388" y="4060825"/>
          <p14:tracePt t="140846" x="3343275" y="4025900"/>
          <p14:tracePt t="140862" x="3559175" y="3998913"/>
          <p14:tracePt t="140879" x="3765550" y="3989388"/>
          <p14:tracePt t="140896" x="3881438" y="3989388"/>
          <p14:tracePt t="140912" x="4087813" y="3989388"/>
          <p14:tracePt t="140929" x="4276725" y="3989388"/>
          <p14:tracePt t="140946" x="4365625" y="4006850"/>
          <p14:tracePt t="140962" x="4508500" y="4043363"/>
          <p14:tracePt t="140979" x="4652963" y="4097338"/>
          <p14:tracePt t="140996" x="4714875" y="4141788"/>
          <p14:tracePt t="141012" x="4840288" y="4213225"/>
          <p14:tracePt t="141029" x="4940300" y="4276725"/>
          <p14:tracePt t="141046" x="4975225" y="4294188"/>
          <p14:tracePt t="141062" x="5019675" y="4338638"/>
          <p14:tracePt t="141079" x="5065713" y="4392613"/>
          <p14:tracePt t="141095" x="5092700" y="4429125"/>
          <p14:tracePt t="141112" x="5110163" y="4446588"/>
          <p14:tracePt t="141129" x="5127625" y="4473575"/>
          <p14:tracePt t="141145" x="5137150" y="4500563"/>
          <p14:tracePt t="141162" x="5137150" y="4508500"/>
          <p14:tracePt t="141179" x="5145088" y="4527550"/>
          <p14:tracePt t="141195" x="5145088" y="4535488"/>
          <p14:tracePt t="141250" x="5145088" y="4545013"/>
          <p14:tracePt t="142500" x="5083175" y="4527550"/>
          <p14:tracePt t="142509" x="4984750" y="4500563"/>
          <p14:tracePt t="142519" x="4886325" y="4483100"/>
          <p14:tracePt t="142530" x="4778375" y="4456113"/>
          <p14:tracePt t="142546" x="4500563" y="4375150"/>
          <p14:tracePt t="142563" x="4284663" y="4338638"/>
          <p14:tracePt t="142580" x="3765550" y="4249738"/>
          <p14:tracePt t="142597" x="3146425" y="4141788"/>
          <p14:tracePt t="142613" x="2824163" y="4114800"/>
          <p14:tracePt t="142630" x="2170113" y="4033838"/>
          <p14:tracePt t="142647" x="1712913" y="3989388"/>
          <p14:tracePt t="142664" x="1560513" y="3979863"/>
          <p14:tracePt t="142680" x="1371600" y="3971925"/>
          <p14:tracePt t="142697" x="1263650" y="3971925"/>
          <p14:tracePt t="142714" x="1201738" y="3971925"/>
          <p14:tracePt t="142730" x="1182688" y="3971925"/>
          <p14:tracePt t="142747" x="1165225" y="3971925"/>
          <p14:tracePt t="142764" x="1147763" y="3979863"/>
          <p14:tracePt t="142780" x="1147763" y="3989388"/>
          <p14:tracePt t="142797" x="1111250" y="4016375"/>
          <p14:tracePt t="142813" x="1084263" y="4043363"/>
          <p14:tracePt t="142830" x="1049338" y="4078288"/>
          <p14:tracePt t="142847" x="1012825" y="4105275"/>
          <p14:tracePt t="142863" x="1003300" y="4124325"/>
          <p14:tracePt t="142880" x="977900" y="4141788"/>
          <p14:tracePt t="142897" x="958850" y="4159250"/>
          <p14:tracePt t="142913" x="941388" y="4178300"/>
          <p14:tracePt t="142930" x="931863" y="4178300"/>
          <p14:tracePt t="142947" x="923925" y="4203700"/>
          <p14:tracePt t="142963" x="904875" y="4257675"/>
          <p14:tracePt t="142980" x="904875" y="4294188"/>
          <p14:tracePt t="142996" x="896938" y="4383088"/>
          <p14:tracePt t="143013" x="896938" y="4483100"/>
          <p14:tracePt t="143030" x="896938" y="4518025"/>
          <p14:tracePt t="143047" x="896938" y="4589463"/>
          <p14:tracePt t="143063" x="896938" y="4652963"/>
          <p14:tracePt t="143080" x="896938" y="4679950"/>
          <p14:tracePt t="143096" x="896938" y="4706938"/>
          <p14:tracePt t="143113" x="896938" y="4741863"/>
          <p14:tracePt t="143130" x="904875" y="4751388"/>
          <p14:tracePt t="143146" x="914400" y="4778375"/>
          <p14:tracePt t="143163" x="914400" y="4795838"/>
          <p14:tracePt t="143180" x="914400" y="4813300"/>
          <p14:tracePt t="143196" x="923925" y="4822825"/>
          <p14:tracePt t="143230" x="923925" y="4832350"/>
          <p14:tracePt t="143246" x="931863" y="4832350"/>
          <p14:tracePt t="143422" x="941388" y="4832350"/>
          <p14:tracePt t="143462" x="941388" y="4840288"/>
          <p14:tracePt t="143471" x="950913" y="4840288"/>
          <p14:tracePt t="143482" x="950913" y="4849813"/>
          <p14:tracePt t="143501" x="958850" y="4859338"/>
          <p14:tracePt t="143512" x="968375" y="4894263"/>
          <p14:tracePt t="143526" x="985838" y="4913313"/>
          <p14:tracePt t="143542" x="1003300" y="4965700"/>
          <p14:tracePt t="143559" x="1039813" y="5029200"/>
          <p14:tracePt t="143576" x="1057275" y="5065713"/>
          <p14:tracePt t="143592" x="1130300" y="5164138"/>
          <p14:tracePt t="143609" x="1201738" y="5253038"/>
          <p14:tracePt t="143626" x="1236663" y="5297488"/>
          <p14:tracePt t="143642" x="1300163" y="5351463"/>
          <p14:tracePt t="143659" x="1354138" y="5378450"/>
          <p14:tracePt t="143676" x="1389063" y="5405438"/>
          <p14:tracePt t="143692" x="1435100" y="5422900"/>
          <p14:tracePt t="143709" x="1487488" y="5441950"/>
          <p14:tracePt t="143727" x="1541463" y="5449888"/>
          <p14:tracePt t="143742" x="1568450" y="5459413"/>
          <p14:tracePt t="143759" x="1622425" y="5459413"/>
          <p14:tracePt t="143776" x="1676400" y="5459413"/>
          <p14:tracePt t="143792" x="1712913" y="5459413"/>
          <p14:tracePt t="143809" x="1784350" y="5422900"/>
          <p14:tracePt t="143826" x="1819275" y="5397500"/>
          <p14:tracePt t="143842" x="1873250" y="5351463"/>
          <p14:tracePt t="143859" x="1927225" y="5297488"/>
          <p14:tracePt t="143876" x="1954213" y="5280025"/>
          <p14:tracePt t="143892" x="1998663" y="5218113"/>
          <p14:tracePt t="143909" x="2035175" y="5154613"/>
          <p14:tracePt t="143926" x="2052638" y="5127625"/>
          <p14:tracePt t="143942" x="2070100" y="5083175"/>
          <p14:tracePt t="143959" x="2079625" y="5056188"/>
          <p14:tracePt t="143975" x="2079625" y="5019675"/>
          <p14:tracePt t="143992" x="2079625" y="5002213"/>
          <p14:tracePt t="144009" x="2079625" y="4957763"/>
          <p14:tracePt t="144025" x="2079625" y="4921250"/>
          <p14:tracePt t="144042" x="2079625" y="4903788"/>
          <p14:tracePt t="144059" x="2079625" y="4859338"/>
          <p14:tracePt t="144075" x="2079625" y="4840288"/>
          <p14:tracePt t="144092" x="2079625" y="4822825"/>
          <p14:tracePt t="144109" x="2079625" y="4795838"/>
          <p14:tracePt t="144125" x="2079625" y="4760913"/>
          <p14:tracePt t="144142" x="2079625" y="4751388"/>
          <p14:tracePt t="144158" x="2070100" y="4733925"/>
          <p14:tracePt t="144175" x="2070100" y="4724400"/>
          <p14:tracePt t="144225" x="2079625" y="4714875"/>
          <p14:tracePt t="144234" x="2170113" y="4687888"/>
          <p14:tracePt t="144244" x="2286000" y="4660900"/>
          <p14:tracePt t="144258" x="2411413" y="4643438"/>
          <p14:tracePt t="144275" x="2706688" y="4598988"/>
          <p14:tracePt t="144292" x="2859088" y="4581525"/>
          <p14:tracePt t="144308" x="3182938" y="4581525"/>
          <p14:tracePt t="144325" x="3478213" y="4581525"/>
          <p14:tracePt t="144342" x="3603625" y="4581525"/>
          <p14:tracePt t="144358" x="3819525" y="4598988"/>
          <p14:tracePt t="144375" x="3989388" y="4616450"/>
          <p14:tracePt t="144391" x="4051300" y="4635500"/>
          <p14:tracePt t="144408" x="4159250" y="4660900"/>
          <p14:tracePt t="144425" x="4213225" y="4679950"/>
          <p14:tracePt t="144442" x="4222750" y="4687888"/>
          <p14:tracePt t="144459" x="4249738" y="4706938"/>
          <p14:tracePt t="144476" x="4257675" y="4714875"/>
          <p14:tracePt t="144495" x="4267200" y="4714875"/>
          <p14:tracePt t="144509" x="4267200" y="4724400"/>
          <p14:tracePt t="144554" x="4267200" y="4733925"/>
          <p14:tracePt t="144693" x="4267200" y="4724400"/>
          <p14:tracePt t="144732" x="4276725" y="4714875"/>
          <p14:tracePt t="144743" x="4284663" y="4706938"/>
          <p14:tracePt t="144993" x="4383088" y="4616450"/>
          <p14:tracePt t="145003" x="4446588" y="4527550"/>
          <p14:tracePt t="145010" x="4518025" y="4437063"/>
          <p14:tracePt t="145027" x="4625975" y="4249738"/>
          <p14:tracePt t="145043" x="4670425" y="4159250"/>
          <p14:tracePt t="145060" x="4714875" y="3989388"/>
          <p14:tracePt t="145077" x="4741863" y="3836988"/>
          <p14:tracePt t="145093" x="4741863" y="3773488"/>
          <p14:tracePt t="145110" x="4741863" y="3694113"/>
          <p14:tracePt t="145127" x="4741863" y="3657600"/>
          <p14:tracePt t="145143" x="4741863" y="3640138"/>
          <p14:tracePt t="145160" x="4741863" y="3630613"/>
          <p14:tracePt t="145194" x="4733925" y="3630613"/>
          <p14:tracePt t="145210" x="4733925" y="3657600"/>
          <p14:tracePt t="145227" x="4724400" y="3836988"/>
          <p14:tracePt t="145244" x="4714875" y="3944938"/>
          <p14:tracePt t="145260" x="4714875" y="4141788"/>
          <p14:tracePt t="145277" x="4724400" y="4330700"/>
          <p14:tracePt t="145294" x="4741863" y="4446588"/>
          <p14:tracePt t="145310" x="4751388" y="4500563"/>
          <p14:tracePt t="145327" x="4760913" y="4554538"/>
          <p14:tracePt t="145344" x="4768850" y="4572000"/>
          <p14:tracePt t="145360" x="4768850" y="4598988"/>
          <p14:tracePt t="145377" x="4768850" y="4616450"/>
          <p14:tracePt t="145394" x="4778375" y="4616450"/>
          <p14:tracePt t="145435" x="4778375" y="4581525"/>
          <p14:tracePt t="145446" x="4751388" y="4483100"/>
          <p14:tracePt t="145460" x="4724400" y="4383088"/>
          <p14:tracePt t="145477" x="4679950" y="4195763"/>
          <p14:tracePt t="145493" x="4652963" y="4087813"/>
          <p14:tracePt t="145510" x="4652963" y="4060825"/>
          <p14:tracePt t="145527" x="4635500" y="4025900"/>
          <p14:tracePt t="145543" x="4635500" y="4016375"/>
          <p14:tracePt t="145594" x="4635500" y="4051300"/>
          <p14:tracePt t="145603" x="4635500" y="4114800"/>
          <p14:tracePt t="145614" x="4635500" y="4186238"/>
          <p14:tracePt t="145627" x="4635500" y="4249738"/>
          <p14:tracePt t="145643" x="4643438" y="4365625"/>
          <p14:tracePt t="145660" x="4643438" y="4419600"/>
          <p14:tracePt t="145677" x="4652963" y="4483100"/>
          <p14:tracePt t="145693" x="4652963" y="4508500"/>
          <p14:tracePt t="145710" x="4660900" y="4518025"/>
          <p14:tracePt t="145726" x="4660900" y="4527550"/>
          <p14:tracePt t="145992" x="4508500" y="4527550"/>
          <p14:tracePt t="146002" x="4267200" y="4527550"/>
          <p14:tracePt t="146012" x="4060825" y="4500563"/>
          <p14:tracePt t="146029" x="3810000" y="4483100"/>
          <p14:tracePt t="146045" x="3298825" y="4446588"/>
          <p14:tracePt t="146062" x="2851150" y="4419600"/>
          <p14:tracePt t="146078" x="2546350" y="4392613"/>
          <p14:tracePt t="146095" x="2420938" y="4383088"/>
          <p14:tracePt t="146112" x="2249488" y="4365625"/>
          <p14:tracePt t="146128" x="2124075" y="4330700"/>
          <p14:tracePt t="146145" x="2079625" y="4321175"/>
          <p14:tracePt t="146162" x="1998663" y="4284663"/>
          <p14:tracePt t="146178" x="1944688" y="4276725"/>
          <p14:tracePt t="146195" x="1909763" y="4267200"/>
          <p14:tracePt t="146212" x="1865313" y="4249738"/>
          <p14:tracePt t="146228" x="1828800" y="4230688"/>
          <p14:tracePt t="146245" x="1801813" y="4222750"/>
          <p14:tracePt t="146262" x="1774825" y="4213225"/>
          <p14:tracePt t="146278" x="1730375" y="4203700"/>
          <p14:tracePt t="146295" x="1712913" y="4203700"/>
          <p14:tracePt t="146312" x="1666875" y="4195763"/>
          <p14:tracePt t="146328" x="1604963" y="4186238"/>
          <p14:tracePt t="146345" x="1577975" y="4186238"/>
          <p14:tracePt t="146361" x="1533525" y="4178300"/>
          <p14:tracePt t="146378" x="1497013" y="4178300"/>
          <p14:tracePt t="146395" x="1470025" y="4178300"/>
          <p14:tracePt t="146411" x="1452563" y="4178300"/>
          <p14:tracePt t="146428" x="1443038" y="4168775"/>
          <p14:tracePt t="146445" x="1435100" y="4168775"/>
          <p14:tracePt t="146462" x="1425575" y="4159250"/>
          <p14:tracePt t="146478" x="1416050" y="4159250"/>
          <p14:tracePt t="146497" x="1416050" y="4151313"/>
          <p14:tracePt t="146548" x="1416050" y="4141788"/>
          <p14:tracePt t="146578" x="1425575" y="4132263"/>
          <p14:tracePt t="146588" x="1443038" y="4124325"/>
          <p14:tracePt t="146599" x="1460500" y="4114800"/>
          <p14:tracePt t="146611" x="1487488" y="4097338"/>
          <p14:tracePt t="146628" x="1568450" y="4078288"/>
          <p14:tracePt t="146645" x="1639888" y="4070350"/>
          <p14:tracePt t="146661" x="1666875" y="4070350"/>
          <p14:tracePt t="146678" x="1730375" y="4070350"/>
          <p14:tracePt t="146695" x="1774825" y="4087813"/>
          <p14:tracePt t="146711" x="1801813" y="4087813"/>
          <p14:tracePt t="146728" x="1838325" y="4114800"/>
          <p14:tracePt t="146745" x="1873250" y="4159250"/>
          <p14:tracePt t="146761" x="1900238" y="4195763"/>
          <p14:tracePt t="146778" x="1927225" y="4249738"/>
          <p14:tracePt t="146795" x="1944688" y="4294188"/>
          <p14:tracePt t="146811" x="1954213" y="4330700"/>
          <p14:tracePt t="146828" x="1971675" y="4383088"/>
          <p14:tracePt t="146845" x="1990725" y="4446588"/>
          <p14:tracePt t="146861" x="1998663" y="4500563"/>
          <p14:tracePt t="146878" x="2008188" y="4589463"/>
          <p14:tracePt t="146895" x="2017713" y="4679950"/>
          <p14:tracePt t="146911" x="2017713" y="4706938"/>
          <p14:tracePt t="146928" x="2017713" y="4778375"/>
          <p14:tracePt t="146945" x="2017713" y="4840288"/>
          <p14:tracePt t="146962" x="2017713" y="4876800"/>
          <p14:tracePt t="146964" x="2017713" y="4913313"/>
          <p14:tracePt t="146978" x="2017713" y="4948238"/>
          <p14:tracePt t="146995" x="1998663" y="5029200"/>
          <p14:tracePt t="147012" x="1990725" y="5065713"/>
          <p14:tracePt t="147028" x="1971675" y="5145088"/>
          <p14:tracePt t="147045" x="1944688" y="5218113"/>
          <p14:tracePt t="147061" x="1936750" y="5245100"/>
          <p14:tracePt t="147078" x="1917700" y="5297488"/>
          <p14:tracePt t="147094" x="1900238" y="5343525"/>
          <p14:tracePt t="147111" x="1882775" y="5387975"/>
          <p14:tracePt t="147128" x="1873250" y="5405438"/>
          <p14:tracePt t="147144" x="1855788" y="5441950"/>
          <p14:tracePt t="147161" x="1838325" y="5468938"/>
          <p14:tracePt t="147178" x="1828800" y="5486400"/>
          <p14:tracePt t="147194" x="1811338" y="5503863"/>
          <p14:tracePt t="147211" x="1784350" y="5530850"/>
          <p14:tracePt t="147228" x="1765300" y="5530850"/>
          <p14:tracePt t="147244" x="1720850" y="5557838"/>
          <p14:tracePt t="147261" x="1676400" y="5584825"/>
          <p14:tracePt t="147278" x="1649413" y="5584825"/>
          <p14:tracePt t="147294" x="1587500" y="5594350"/>
          <p14:tracePt t="147311" x="1533525" y="5602288"/>
          <p14:tracePt t="147328" x="1497013" y="5611813"/>
          <p14:tracePt t="147344" x="1435100" y="5611813"/>
          <p14:tracePt t="147361" x="1362075" y="5621338"/>
          <p14:tracePt t="147378" x="1327150" y="5621338"/>
          <p14:tracePt t="147394" x="1263650" y="5621338"/>
          <p14:tracePt t="147411" x="1201738" y="5621338"/>
          <p14:tracePt t="147427" x="1174750" y="5621338"/>
          <p14:tracePt t="147444" x="1120775" y="5621338"/>
          <p14:tracePt t="147461" x="1076325" y="5621338"/>
          <p14:tracePt t="147478" x="1057275" y="5621338"/>
          <p14:tracePt t="147494" x="1022350" y="5621338"/>
          <p14:tracePt t="147511" x="985838" y="5611813"/>
          <p14:tracePt t="147528" x="977900" y="5602288"/>
          <p14:tracePt t="147544" x="941388" y="5602288"/>
          <p14:tracePt t="147561" x="931863" y="5594350"/>
          <p14:tracePt t="147579" x="914400" y="5594350"/>
          <p14:tracePt t="147595" x="904875" y="5584825"/>
          <p14:tracePt t="147611" x="904875" y="5575300"/>
          <p14:tracePt t="147880" x="833438" y="5540375"/>
          <p14:tracePt t="147891" x="762000" y="5495925"/>
          <p14:tracePt t="147898" x="690563" y="5422900"/>
          <p14:tracePt t="147915" x="592138" y="5316538"/>
          <p14:tracePt t="147931" x="538163" y="5253038"/>
          <p14:tracePt t="147948" x="474663" y="5154613"/>
          <p14:tracePt t="147965" x="420688" y="5083175"/>
          <p14:tracePt t="147982" x="393700" y="5038725"/>
          <p14:tracePt t="147998" x="376238" y="4984750"/>
          <p14:tracePt t="148015" x="349250" y="4913313"/>
          <p14:tracePt t="148032" x="349250" y="4886325"/>
          <p14:tracePt t="148048" x="331788" y="4832350"/>
          <p14:tracePt t="148065" x="322263" y="4787900"/>
          <p14:tracePt t="148081" x="322263" y="4760913"/>
          <p14:tracePt t="148098" x="314325" y="4724400"/>
          <p14:tracePt t="148115" x="304800" y="4706938"/>
          <p14:tracePt t="148131" x="304800" y="4670425"/>
          <p14:tracePt t="148148" x="304800" y="4635500"/>
          <p14:tracePt t="148165" x="304800" y="4608513"/>
          <p14:tracePt t="148182" x="304800" y="4589463"/>
          <p14:tracePt t="148198" x="314325" y="4554538"/>
          <p14:tracePt t="148215" x="314325" y="4527550"/>
          <p14:tracePt t="148232" x="322263" y="4500563"/>
          <p14:tracePt t="148248" x="331788" y="4464050"/>
          <p14:tracePt t="148265" x="358775" y="4419600"/>
          <p14:tracePt t="148282" x="376238" y="4392613"/>
          <p14:tracePt t="148298" x="403225" y="4348163"/>
          <p14:tracePt t="148315" x="447675" y="4294188"/>
          <p14:tracePt t="148332" x="466725" y="4267200"/>
          <p14:tracePt t="148348" x="511175" y="4213225"/>
          <p14:tracePt t="148365" x="555625" y="4168775"/>
          <p14:tracePt t="148381" x="609600" y="4114800"/>
          <p14:tracePt t="148398" x="646113" y="4097338"/>
          <p14:tracePt t="148415" x="681038" y="4070350"/>
          <p14:tracePt t="148431" x="725488" y="4043363"/>
          <p14:tracePt t="148448" x="744538" y="4043363"/>
          <p14:tracePt t="148464" x="798513" y="4016375"/>
          <p14:tracePt t="148481" x="869950" y="3998913"/>
          <p14:tracePt t="148498" x="904875" y="3989388"/>
          <p14:tracePt t="148514" x="985838" y="3962400"/>
          <p14:tracePt t="148531" x="1049338" y="3952875"/>
          <p14:tracePt t="148548" x="1076325" y="3944938"/>
          <p14:tracePt t="148564" x="1138238" y="3935413"/>
          <p14:tracePt t="148581" x="1219200" y="3925888"/>
          <p14:tracePt t="148598" x="1273175" y="3917950"/>
          <p14:tracePt t="148614" x="1381125" y="3908425"/>
          <p14:tracePt t="148631" x="1487488" y="3908425"/>
          <p14:tracePt t="148648" x="1550988" y="3898900"/>
          <p14:tracePt t="148664" x="1639888" y="3898900"/>
          <p14:tracePt t="148681" x="1703388" y="3898900"/>
          <p14:tracePt t="148698" x="1739900" y="3898900"/>
          <p14:tracePt t="148715" x="1801813" y="3908425"/>
          <p14:tracePt t="148731" x="1855788" y="3917950"/>
          <p14:tracePt t="148748" x="1900238" y="3935413"/>
          <p14:tracePt t="148765" x="1927225" y="3944938"/>
          <p14:tracePt t="148781" x="1944688" y="3952875"/>
          <p14:tracePt t="148798" x="1963738" y="3962400"/>
          <p14:tracePt t="148814" x="1981200" y="3979863"/>
          <p14:tracePt t="148831" x="1998663" y="4006850"/>
          <p14:tracePt t="148849" x="2008188" y="4051300"/>
          <p14:tracePt t="148864" x="2017713" y="4078288"/>
          <p14:tracePt t="148881" x="2035175" y="4141788"/>
          <p14:tracePt t="148898" x="2035175" y="4178300"/>
          <p14:tracePt t="148914" x="2044700" y="4257675"/>
          <p14:tracePt t="148931" x="2044700" y="4330700"/>
          <p14:tracePt t="148948" x="2044700" y="4419600"/>
          <p14:tracePt t="148964" x="2044700" y="4464050"/>
          <p14:tracePt t="148968" x="2044700" y="4518025"/>
          <p14:tracePt t="148981" x="2044700" y="4554538"/>
          <p14:tracePt t="148998" x="2044700" y="4635500"/>
          <p14:tracePt t="149014" x="2044700" y="4679950"/>
          <p14:tracePt t="149031" x="2044700" y="4741863"/>
          <p14:tracePt t="149048" x="2044700" y="4795838"/>
          <p14:tracePt t="149064" x="2044700" y="4822825"/>
          <p14:tracePt t="149081" x="2044700" y="4876800"/>
          <p14:tracePt t="149098" x="2044700" y="4940300"/>
          <p14:tracePt t="149114" x="2044700" y="4957763"/>
          <p14:tracePt t="149131" x="2044700" y="5011738"/>
          <p14:tracePt t="149148" x="2044700" y="5056188"/>
          <p14:tracePt t="149164" x="2044700" y="5083175"/>
          <p14:tracePt t="149182" x="2044700" y="5118100"/>
          <p14:tracePt t="149198" x="2035175" y="5181600"/>
          <p14:tracePt t="149214" x="2035175" y="5208588"/>
          <p14:tracePt t="149231" x="2017713" y="5280025"/>
          <p14:tracePt t="149248" x="2008188" y="5334000"/>
          <p14:tracePt t="149265" x="1971675" y="5422900"/>
          <p14:tracePt t="149281" x="1963738" y="5459413"/>
          <p14:tracePt t="149297" x="1936750" y="5557838"/>
          <p14:tracePt t="149314" x="1917700" y="5584825"/>
          <p14:tracePt t="149331" x="1892300" y="5648325"/>
          <p14:tracePt t="149347" x="1865313" y="5683250"/>
          <p14:tracePt t="149364" x="1846263" y="5710238"/>
          <p14:tracePt t="149380" x="1846263" y="5719763"/>
          <p14:tracePt t="149397" x="1819275" y="5746750"/>
          <p14:tracePt t="149414" x="1792288" y="5764213"/>
          <p14:tracePt t="149430" x="1784350" y="5781675"/>
          <p14:tracePt t="149447" x="1739900" y="5800725"/>
          <p14:tracePt t="149464" x="1703388" y="5818188"/>
          <p14:tracePt t="149480" x="1666875" y="5835650"/>
          <p14:tracePt t="149497" x="1622425" y="5854700"/>
          <p14:tracePt t="149514" x="1568450" y="5872163"/>
          <p14:tracePt t="149530" x="1550988" y="5880100"/>
          <p14:tracePt t="149547" x="1506538" y="5899150"/>
          <p14:tracePt t="149563" x="1470025" y="5907088"/>
          <p14:tracePt t="149580" x="1460500" y="5907088"/>
          <p14:tracePt t="149597" x="1443038" y="5907088"/>
          <p14:tracePt t="149613" x="1416050" y="5907088"/>
          <p14:tracePt t="149647" x="1398588" y="5907088"/>
          <p14:tracePt t="149664" x="1389063" y="5907088"/>
          <p14:tracePt t="149698" x="1381125" y="5916613"/>
          <p14:tracePt t="149715" x="1371600" y="5916613"/>
          <p14:tracePt t="149731" x="1362075" y="5916613"/>
          <p14:tracePt t="149748" x="1354138" y="5916613"/>
          <p14:tracePt t="149764" x="1335088" y="5916613"/>
          <p14:tracePt t="149782" x="1327150" y="5916613"/>
          <p14:tracePt t="149835" x="1317625" y="5916613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1"/>
          <p:cNvSpPr txBox="1">
            <a:spLocks/>
          </p:cNvSpPr>
          <p:nvPr/>
        </p:nvSpPr>
        <p:spPr>
          <a:xfrm>
            <a:off x="829427" y="337075"/>
            <a:ext cx="476251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Using Login Nodes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0000" y="1377264"/>
            <a:ext cx="9696479" cy="334788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develop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check your storage and credit balance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manage jobs (submit, check status, debug, resubmit, …)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move data around</a:t>
            </a:r>
            <a:br>
              <a:rPr lang="en-US" dirty="0"/>
            </a:br>
            <a:r>
              <a:rPr lang="en-US" dirty="0"/>
              <a:t>  within VSC: use data, scratch, staging, archive </a:t>
            </a:r>
            <a:br>
              <a:rPr lang="nl-BE" dirty="0"/>
            </a:br>
            <a:r>
              <a:rPr lang="nl-BE" dirty="0"/>
              <a:t>  </a:t>
            </a:r>
            <a:r>
              <a:rPr lang="nl-BE" dirty="0" err="1"/>
              <a:t>outside</a:t>
            </a:r>
            <a:r>
              <a:rPr lang="nl-BE" dirty="0"/>
              <a:t> VSC: copy/sync </a:t>
            </a:r>
            <a:r>
              <a:rPr lang="nl-BE" dirty="0" err="1"/>
              <a:t>from</a:t>
            </a:r>
            <a:r>
              <a:rPr lang="nl-BE" dirty="0"/>
              <a:t>/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local</a:t>
            </a:r>
            <a:r>
              <a:rPr lang="nl-BE" dirty="0"/>
              <a:t> storage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pre-</a:t>
            </a:r>
            <a:r>
              <a:rPr lang="nl-BE" dirty="0" err="1"/>
              <a:t>process</a:t>
            </a:r>
            <a:r>
              <a:rPr lang="nl-BE" dirty="0"/>
              <a:t> or post-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data/jobs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visualize your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share files/folders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0000" y="4869160"/>
            <a:ext cx="9696479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Compile your software on compute nodes (via e.g. interactive job)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Login nodes are shared resources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Do not </a:t>
            </a:r>
            <a:r>
              <a:rPr lang="en-US" dirty="0"/>
              <a:t>execute heavy-lifting tasks (core, memory)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Instead, submit jobs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Check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slurmtop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see how busy the cluster is</a:t>
            </a:r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472264" y="5085184"/>
            <a:ext cx="1944215" cy="4124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Warning</a:t>
            </a:r>
            <a:endParaRPr lang="nl-BE" b="1" dirty="0"/>
          </a:p>
        </p:txBody>
      </p:sp>
      <p:sp>
        <p:nvSpPr>
          <p:cNvPr id="6" name="Rectangle 5"/>
          <p:cNvSpPr/>
          <p:nvPr/>
        </p:nvSpPr>
        <p:spPr>
          <a:xfrm>
            <a:off x="8472263" y="1377264"/>
            <a:ext cx="1944215" cy="41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Tips</a:t>
            </a:r>
            <a:endParaRPr lang="nl-BE" dirty="0"/>
          </a:p>
        </p:txBody>
      </p:sp>
      <p:sp>
        <p:nvSpPr>
          <p:cNvPr id="7" name="Cloud Callout 4">
            <a:extLst>
              <a:ext uri="{FF2B5EF4-FFF2-40B4-BE49-F238E27FC236}">
                <a16:creationId xmlns:a16="http://schemas.microsoft.com/office/drawing/2014/main" id="{E04C2A18-F597-4004-A58E-B5C5F2BB1762}"/>
              </a:ext>
            </a:extLst>
          </p:cNvPr>
          <p:cNvSpPr/>
          <p:nvPr/>
        </p:nvSpPr>
        <p:spPr>
          <a:xfrm rot="11052568">
            <a:off x="6666409" y="3456697"/>
            <a:ext cx="2181432" cy="1438307"/>
          </a:xfrm>
          <a:prstGeom prst="cloudCallout">
            <a:avLst>
              <a:gd name="adj1" fmla="val 76513"/>
              <a:gd name="adj2" fmla="val -96622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ED901-E5EA-4046-8931-62D45B7EE84B}"/>
              </a:ext>
            </a:extLst>
          </p:cNvPr>
          <p:cNvSpPr txBox="1"/>
          <p:nvPr/>
        </p:nvSpPr>
        <p:spPr>
          <a:xfrm>
            <a:off x="6981565" y="3604324"/>
            <a:ext cx="1490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Command</a:t>
            </a:r>
            <a:r>
              <a:rPr lang="nl-BE" dirty="0">
                <a:solidFill>
                  <a:schemeClr val="bg2"/>
                </a:solidFill>
              </a:rPr>
              <a:t> </a:t>
            </a:r>
          </a:p>
          <a:p>
            <a:r>
              <a:rPr lang="nl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top</a:t>
            </a:r>
          </a:p>
          <a:p>
            <a:r>
              <a:rPr lang="nl-BE" dirty="0">
                <a:solidFill>
                  <a:schemeClr val="bg2"/>
                </a:solidFill>
              </a:rPr>
              <a:t>Show </a:t>
            </a:r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of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system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33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02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20"/>
    </mc:Choice>
    <mc:Fallback xmlns="">
      <p:transition spd="slow" advTm="27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" grpId="0" uiExpand="1" build="p" animBg="1"/>
      <p:bldP spid="5" grpId="0" animBg="1"/>
      <p:bldP spid="6" grpId="0" animBg="1"/>
      <p:bldP spid="7" grpId="0" animBg="1"/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61492" x="1452563" y="5800725"/>
          <p14:tracePt t="61503" x="1631950" y="5648325"/>
          <p14:tracePt t="61514" x="1838325" y="5468938"/>
          <p14:tracePt t="61528" x="2312988" y="5065713"/>
          <p14:tracePt t="61545" x="2590800" y="4859338"/>
          <p14:tracePt t="61562" x="3200400" y="4392613"/>
          <p14:tracePt t="61578" x="3810000" y="3962400"/>
          <p14:tracePt t="61595" x="4060825" y="3773488"/>
          <p14:tracePt t="61612" x="4365625" y="3549650"/>
          <p14:tracePt t="61628" x="4500563" y="3441700"/>
          <p14:tracePt t="61645" x="4535488" y="3424238"/>
          <p14:tracePt t="61662" x="4572000" y="3389313"/>
          <p14:tracePt t="61678" x="4581525" y="3379788"/>
          <p14:tracePt t="61928" x="4714875" y="3325813"/>
          <p14:tracePt t="61938" x="4894263" y="3244850"/>
          <p14:tracePt t="61948" x="5083175" y="3173413"/>
          <p14:tracePt t="61965" x="5387975" y="3057525"/>
          <p14:tracePt t="61981" x="5540375" y="2994025"/>
          <p14:tracePt t="61998" x="5754688" y="2905125"/>
          <p14:tracePt t="62014" x="5926138" y="2832100"/>
          <p14:tracePt t="62031" x="5988050" y="2806700"/>
          <p14:tracePt t="62048" x="6086475" y="2770188"/>
          <p14:tracePt t="62065" x="6140450" y="2752725"/>
          <p14:tracePt t="62081" x="6159500" y="2743200"/>
          <p14:tracePt t="62098" x="6176963" y="2743200"/>
          <p14:tracePt t="62115" x="6194425" y="2733675"/>
          <p14:tracePt t="62148" x="6203950" y="2733675"/>
          <p14:tracePt t="62165" x="6211888" y="2733675"/>
          <p14:tracePt t="62204" x="6203950" y="2743200"/>
          <p14:tracePt t="62214" x="6159500" y="2760663"/>
          <p14:tracePt t="62224" x="6105525" y="2787650"/>
          <p14:tracePt t="62234" x="6051550" y="2814638"/>
          <p14:tracePt t="62248" x="6007100" y="2832100"/>
          <p14:tracePt t="62265" x="5907088" y="2868613"/>
          <p14:tracePt t="62282" x="5854700" y="2878138"/>
          <p14:tracePt t="62298" x="5835650" y="2878138"/>
          <p14:tracePt t="62315" x="5818188" y="2886075"/>
          <p14:tracePt t="62332" x="5808663" y="2886075"/>
          <p14:tracePt t="62348" x="5800725" y="2886075"/>
          <p14:tracePt t="62402" x="5845175" y="2886075"/>
          <p14:tracePt t="62412" x="5934075" y="2886075"/>
          <p14:tracePt t="62422" x="6024563" y="2868613"/>
          <p14:tracePt t="62433" x="6105525" y="2851150"/>
          <p14:tracePt t="62448" x="6176963" y="2832100"/>
          <p14:tracePt t="62465" x="6292850" y="2779713"/>
          <p14:tracePt t="62481" x="6364288" y="2743200"/>
          <p14:tracePt t="62498" x="6383338" y="2733675"/>
          <p14:tracePt t="62514" x="6410325" y="2716213"/>
          <p14:tracePt t="62531" x="6418263" y="2706688"/>
          <p14:tracePt t="62551" x="6418263" y="2698750"/>
          <p14:tracePt t="62581" x="6400800" y="2698750"/>
          <p14:tracePt t="62591" x="6319838" y="2698750"/>
          <p14:tracePt t="62601" x="6221413" y="2689225"/>
          <p14:tracePt t="62614" x="6140450" y="2689225"/>
          <p14:tracePt t="62631" x="5997575" y="2689225"/>
          <p14:tracePt t="62647" x="5943600" y="2679700"/>
          <p14:tracePt t="62664" x="5872163" y="2679700"/>
          <p14:tracePt t="62681" x="5835650" y="2679700"/>
          <p14:tracePt t="62698" x="5827713" y="2671763"/>
          <p14:tracePt t="62714" x="5808663" y="2671763"/>
          <p14:tracePt t="62780" x="5818188" y="2671763"/>
          <p14:tracePt t="62790" x="5872163" y="2662238"/>
          <p14:tracePt t="62801" x="5953125" y="2654300"/>
          <p14:tracePt t="62815" x="6042025" y="2644775"/>
          <p14:tracePt t="62831" x="6184900" y="2627313"/>
          <p14:tracePt t="62848" x="6248400" y="2617788"/>
          <p14:tracePt t="62864" x="6356350" y="2600325"/>
          <p14:tracePt t="62881" x="6410325" y="2590800"/>
          <p14:tracePt t="62898" x="6437313" y="2590800"/>
          <p14:tracePt t="62914" x="6445250" y="2590800"/>
          <p14:tracePt t="62931" x="6454775" y="2590800"/>
          <p14:tracePt t="62997" x="6427788" y="2590800"/>
          <p14:tracePt t="63007" x="6337300" y="2590800"/>
          <p14:tracePt t="63018" x="6265863" y="2590800"/>
          <p14:tracePt t="63031" x="6184900" y="2590800"/>
          <p14:tracePt t="63047" x="6086475" y="2608263"/>
          <p14:tracePt t="63064" x="6051550" y="2617788"/>
          <p14:tracePt t="63081" x="5997575" y="2617788"/>
          <p14:tracePt t="63097" x="5961063" y="2617788"/>
          <p14:tracePt t="63131" x="5953125" y="2617788"/>
          <p14:tracePt t="63147" x="5943600" y="2617788"/>
          <p14:tracePt t="63266" x="5953125" y="2617788"/>
          <p14:tracePt t="63276" x="5970588" y="2617788"/>
          <p14:tracePt t="63286" x="5997575" y="2617788"/>
          <p14:tracePt t="63298" x="6024563" y="2617788"/>
          <p14:tracePt t="63315" x="6042025" y="2617788"/>
          <p14:tracePt t="63331" x="6086475" y="2617788"/>
          <p14:tracePt t="63348" x="6122988" y="2617788"/>
          <p14:tracePt t="63365" x="6159500" y="2617788"/>
          <p14:tracePt t="63381" x="6167438" y="2617788"/>
          <p14:tracePt t="63397" x="6194425" y="2617788"/>
          <p14:tracePt t="63414" x="6203950" y="2617788"/>
          <p14:tracePt t="63431" x="6211888" y="2617788"/>
          <p14:tracePt t="63465" x="6221413" y="2617788"/>
          <p14:tracePt t="63720" x="6311900" y="2617788"/>
          <p14:tracePt t="63730" x="6400800" y="2617788"/>
          <p14:tracePt t="63741" x="6508750" y="2617788"/>
          <p14:tracePt t="63758" x="6607175" y="2617788"/>
          <p14:tracePt t="63775" x="6794500" y="2608263"/>
          <p14:tracePt t="63791" x="6965950" y="2581275"/>
          <p14:tracePt t="63808" x="7037388" y="2573338"/>
          <p14:tracePt t="63825" x="7153275" y="2546350"/>
          <p14:tracePt t="63842" x="7243763" y="2519363"/>
          <p14:tracePt t="63860" x="7270750" y="2509838"/>
          <p14:tracePt t="63876" x="7324725" y="2501900"/>
          <p14:tracePt t="63892" x="7351713" y="2501900"/>
          <p14:tracePt t="63910" x="7369175" y="2501900"/>
          <p14:tracePt t="63926" x="7369175" y="2492375"/>
          <p14:tracePt t="63942" x="7386638" y="2492375"/>
          <p14:tracePt t="64000" x="7378700" y="2492375"/>
          <p14:tracePt t="64011" x="7305675" y="2492375"/>
          <p14:tracePt t="64019" x="7189788" y="2509838"/>
          <p14:tracePt t="64029" x="7099300" y="2519363"/>
          <p14:tracePt t="64041" x="7019925" y="2527300"/>
          <p14:tracePt t="64058" x="6884988" y="2546350"/>
          <p14:tracePt t="64074" x="6831013" y="2554288"/>
          <p14:tracePt t="64091" x="6777038" y="2563813"/>
          <p14:tracePt t="64108" x="6750050" y="2573338"/>
          <p14:tracePt t="64124" x="6742113" y="2573338"/>
          <p14:tracePt t="64166" x="6759575" y="2573338"/>
          <p14:tracePt t="64176" x="6821488" y="2581275"/>
          <p14:tracePt t="64191" x="6921500" y="2590800"/>
          <p14:tracePt t="64208" x="7108825" y="2590800"/>
          <p14:tracePt t="64225" x="7189788" y="2590800"/>
          <p14:tracePt t="64241" x="7315200" y="2590800"/>
          <p14:tracePt t="64258" x="7386638" y="2590800"/>
          <p14:tracePt t="64275" x="7404100" y="2590800"/>
          <p14:tracePt t="64291" x="7431088" y="2590800"/>
          <p14:tracePt t="64308" x="7440613" y="2590800"/>
          <p14:tracePt t="64376" x="7413625" y="2590800"/>
          <p14:tracePt t="64386" x="7351713" y="2600325"/>
          <p14:tracePt t="64396" x="7278688" y="2608263"/>
          <p14:tracePt t="64408" x="7216775" y="2617788"/>
          <p14:tracePt t="64425" x="7108825" y="2617788"/>
          <p14:tracePt t="64441" x="7073900" y="2617788"/>
          <p14:tracePt t="64458" x="7019925" y="2617788"/>
          <p14:tracePt t="64475" x="6973888" y="2627313"/>
          <p14:tracePt t="64508" x="6956425" y="2627313"/>
          <p14:tracePt t="64525" x="6946900" y="2627313"/>
          <p14:tracePt t="64645" x="6956425" y="2627313"/>
          <p14:tracePt t="79462" x="6894513" y="2627313"/>
          <p14:tracePt t="79472" x="6804025" y="2590800"/>
          <p14:tracePt t="79483" x="6723063" y="2573338"/>
          <p14:tracePt t="79500" x="6543675" y="2519363"/>
          <p14:tracePt t="79516" x="6464300" y="2501900"/>
          <p14:tracePt t="79533" x="6275388" y="2438400"/>
          <p14:tracePt t="79550" x="6194425" y="2411413"/>
          <p14:tracePt t="79566" x="6032500" y="2366963"/>
          <p14:tracePt t="79583" x="5872163" y="2312988"/>
          <p14:tracePt t="79600" x="5791200" y="2295525"/>
          <p14:tracePt t="79616" x="5683250" y="2268538"/>
          <p14:tracePt t="79633" x="5602288" y="2259013"/>
          <p14:tracePt t="79650" x="5567363" y="2249488"/>
          <p14:tracePt t="79666" x="5549900" y="2249488"/>
          <p14:tracePt t="79683" x="5522913" y="2241550"/>
          <p14:tracePt t="79700" x="5513388" y="2241550"/>
          <p14:tracePt t="79733" x="5503863" y="2241550"/>
          <p14:tracePt t="79780" x="5503863" y="2249488"/>
          <p14:tracePt t="79790" x="5495925" y="2259013"/>
          <p14:tracePt t="79800" x="5486400" y="2268538"/>
          <p14:tracePt t="79817" x="5476875" y="2286000"/>
          <p14:tracePt t="79834" x="5449888" y="2330450"/>
          <p14:tracePt t="79850" x="5422900" y="2366963"/>
          <p14:tracePt t="79867" x="5405438" y="2384425"/>
          <p14:tracePt t="79883" x="5387975" y="2401888"/>
          <p14:tracePt t="79900" x="5378450" y="2420938"/>
          <p14:tracePt t="79916" x="5378450" y="2428875"/>
          <p14:tracePt t="79933" x="5360988" y="2447925"/>
          <p14:tracePt t="79950" x="5351463" y="2455863"/>
          <p14:tracePt t="79966" x="5343525" y="2465388"/>
          <p14:tracePt t="79983" x="5334000" y="2474913"/>
          <p14:tracePt t="80000" x="5324475" y="2482850"/>
          <p14:tracePt t="80017" x="5316538" y="2501900"/>
          <p14:tracePt t="80038" x="5307013" y="2509838"/>
          <p14:tracePt t="80058" x="5297488" y="2519363"/>
          <p14:tracePt t="80078" x="5297488" y="2527300"/>
          <p14:tracePt t="80088" x="5297488" y="2536825"/>
          <p14:tracePt t="80100" x="5289550" y="2546350"/>
          <p14:tracePt t="80118" x="5289550" y="2554288"/>
          <p14:tracePt t="80138" x="5289550" y="2563813"/>
          <p14:tracePt t="80150" x="5289550" y="2573338"/>
          <p14:tracePt t="80197" x="5289550" y="2581275"/>
          <p14:tracePt t="80246" x="5289550" y="2590800"/>
          <p14:tracePt t="80316" x="5289550" y="2600325"/>
          <p14:tracePt t="80356" x="5289550" y="2608263"/>
          <p14:tracePt t="80395" x="5280025" y="2608263"/>
          <p14:tracePt t="80425" x="5280025" y="2617788"/>
          <p14:tracePt t="80454" x="5280025" y="2627313"/>
          <p14:tracePt t="80493" x="5280025" y="2635250"/>
          <p14:tracePt t="80513" x="5280025" y="2644775"/>
          <p14:tracePt t="80523" x="5270500" y="2644775"/>
          <p14:tracePt t="80563" x="5262563" y="2654300"/>
          <p14:tracePt t="80605" x="5262563" y="2662238"/>
          <p14:tracePt t="80615" x="5253038" y="2662238"/>
          <p14:tracePt t="80972" x="5191125" y="2671763"/>
          <p14:tracePt t="80981" x="5118100" y="2671763"/>
          <p14:tracePt t="80992" x="5046663" y="2679700"/>
          <p14:tracePt t="81009" x="4965700" y="2679700"/>
          <p14:tracePt t="81025" x="4805363" y="2679700"/>
          <p14:tracePt t="81042" x="4687888" y="2671763"/>
          <p14:tracePt t="81058" x="4581525" y="2654300"/>
          <p14:tracePt t="81075" x="4545013" y="2654300"/>
          <p14:tracePt t="81092" x="4491038" y="2654300"/>
          <p14:tracePt t="81109" x="4446588" y="2654300"/>
          <p14:tracePt t="81125" x="4437063" y="2654300"/>
          <p14:tracePt t="81142" x="4402138" y="2654300"/>
          <p14:tracePt t="81158" x="4392613" y="2654300"/>
          <p14:tracePt t="81175" x="4375150" y="2654300"/>
          <p14:tracePt t="81192" x="4365625" y="2654300"/>
          <p14:tracePt t="81208" x="4348163" y="2654300"/>
          <p14:tracePt t="81225" x="4338638" y="2654300"/>
          <p14:tracePt t="81242" x="4321175" y="2654300"/>
          <p14:tracePt t="81258" x="4311650" y="2654300"/>
          <p14:tracePt t="81275" x="4303713" y="2654300"/>
          <p14:tracePt t="81292" x="4294188" y="2654300"/>
          <p14:tracePt t="81308" x="4276725" y="2654300"/>
          <p14:tracePt t="81342" x="4267200" y="2654300"/>
          <p14:tracePt t="81358" x="4257675" y="2654300"/>
          <p14:tracePt t="81387" x="4249738" y="2654300"/>
          <p14:tracePt t="81844" x="4257675" y="2654300"/>
          <p14:tracePt t="81894" x="4267200" y="2654300"/>
          <p14:tracePt t="82181" x="4276725" y="2654300"/>
          <p14:tracePt t="84206" x="4222750" y="2654300"/>
          <p14:tracePt t="84216" x="4124325" y="2654300"/>
          <p14:tracePt t="84226" x="4033838" y="2671763"/>
          <p14:tracePt t="84242" x="3944938" y="2679700"/>
          <p14:tracePt t="84259" x="3756025" y="2698750"/>
          <p14:tracePt t="84276" x="3594100" y="2716213"/>
          <p14:tracePt t="84292" x="3522663" y="2733675"/>
          <p14:tracePt t="84309" x="3397250" y="2760663"/>
          <p14:tracePt t="84326" x="3308350" y="2779713"/>
          <p14:tracePt t="84342" x="3254375" y="2797175"/>
          <p14:tracePt t="84359" x="3227388" y="2797175"/>
          <p14:tracePt t="84376" x="3209925" y="2806700"/>
          <p14:tracePt t="84392" x="3190875" y="2806700"/>
          <p14:tracePt t="84409" x="3182938" y="2806700"/>
          <p14:tracePt t="84442" x="3173413" y="2806700"/>
          <p14:tracePt t="84582" x="3182938" y="2806700"/>
          <p14:tracePt t="84591" x="3200400" y="2806700"/>
          <p14:tracePt t="84601" x="3227388" y="2806700"/>
          <p14:tracePt t="84612" x="3263900" y="2806700"/>
          <p14:tracePt t="84626" x="3325813" y="2806700"/>
          <p14:tracePt t="84642" x="3406775" y="2806700"/>
          <p14:tracePt t="84659" x="3505200" y="2806700"/>
          <p14:tracePt t="84675" x="3541713" y="2806700"/>
          <p14:tracePt t="84692" x="3621088" y="2806700"/>
          <p14:tracePt t="84708" x="3675063" y="2814638"/>
          <p14:tracePt t="84725" x="3702050" y="2814638"/>
          <p14:tracePt t="84742" x="3746500" y="2832100"/>
          <p14:tracePt t="84758" x="3765550" y="2832100"/>
          <p14:tracePt t="84775" x="3810000" y="2851150"/>
          <p14:tracePt t="84792" x="3863975" y="2859088"/>
          <p14:tracePt t="84808" x="3890963" y="2878138"/>
          <p14:tracePt t="84825" x="3908425" y="2886075"/>
          <p14:tracePt t="84842" x="3925888" y="2886075"/>
          <p14:tracePt t="84859" x="3952875" y="2895600"/>
          <p14:tracePt t="84876" x="3962400" y="2905125"/>
          <p14:tracePt t="84892" x="3971925" y="2913063"/>
          <p14:tracePt t="84909" x="3989388" y="2922588"/>
          <p14:tracePt t="84925" x="3998913" y="2922588"/>
          <p14:tracePt t="84942" x="4006850" y="2922588"/>
          <p14:tracePt t="84959" x="4006850" y="2932113"/>
          <p14:tracePt t="84975" x="4016375" y="2932113"/>
          <p14:tracePt t="84992" x="4025900" y="2932113"/>
          <p14:tracePt t="85475" x="4025900" y="2922588"/>
          <p14:tracePt t="85545" x="4025900" y="2913063"/>
          <p14:tracePt t="85574" x="4025900" y="2905125"/>
          <p14:tracePt t="85644" x="4033838" y="2905125"/>
          <p14:tracePt t="85663" x="4033838" y="2895600"/>
          <p14:tracePt t="85770" x="4033838" y="2886075"/>
          <p14:tracePt t="85862" x="4033838" y="2878138"/>
          <p14:tracePt t="86109" x="4033838" y="2868613"/>
          <p14:tracePt t="86149" x="4033838" y="2859088"/>
          <p14:tracePt t="86189" x="4033838" y="2851150"/>
          <p14:tracePt t="86208" x="4033838" y="2841625"/>
          <p14:tracePt t="86228" x="4033838" y="2832100"/>
          <p14:tracePt t="86248" x="4033838" y="2824163"/>
          <p14:tracePt t="86269" x="4033838" y="2814638"/>
          <p14:tracePt t="86328" x="4033838" y="2806700"/>
          <p14:tracePt t="86357" x="4025900" y="2806700"/>
          <p14:tracePt t="86447" x="4016375" y="2806700"/>
          <p14:tracePt t="86487" x="4016375" y="2797175"/>
          <p14:tracePt t="86527" x="4016375" y="2787650"/>
          <p14:tracePt t="86547" x="4006850" y="2787650"/>
          <p14:tracePt t="88460" x="4060825" y="2787650"/>
          <p14:tracePt t="88470" x="4141788" y="2787650"/>
          <p14:tracePt t="88480" x="4222750" y="2787650"/>
          <p14:tracePt t="88497" x="4311650" y="2787650"/>
          <p14:tracePt t="88514" x="4500563" y="2787650"/>
          <p14:tracePt t="88530" x="4679950" y="2770188"/>
          <p14:tracePt t="88547" x="4778375" y="2760663"/>
          <p14:tracePt t="88563" x="4948238" y="2743200"/>
          <p14:tracePt t="88580" x="5083175" y="2725738"/>
          <p14:tracePt t="88597" x="5181600" y="2716213"/>
          <p14:tracePt t="88614" x="5208588" y="2716213"/>
          <p14:tracePt t="88630" x="5262563" y="2716213"/>
          <p14:tracePt t="88647" x="5289550" y="2716213"/>
          <p14:tracePt t="88664" x="5307013" y="2716213"/>
          <p14:tracePt t="88680" x="5316538" y="2716213"/>
          <p14:tracePt t="88697" x="5324475" y="2716213"/>
          <p14:tracePt t="88714" x="5334000" y="2716213"/>
          <p14:tracePt t="88747" x="5343525" y="2716213"/>
          <p14:tracePt t="88867" x="5297488" y="2716213"/>
          <p14:tracePt t="88876" x="5191125" y="2716213"/>
          <p14:tracePt t="88887" x="5092700" y="2716213"/>
          <p14:tracePt t="88897" x="5019675" y="2716213"/>
          <p14:tracePt t="88913" x="4894263" y="2716213"/>
          <p14:tracePt t="88930" x="4840288" y="2716213"/>
          <p14:tracePt t="88947" x="4760913" y="2716213"/>
          <p14:tracePt t="88963" x="4706938" y="2725738"/>
          <p14:tracePt t="88980" x="4687888" y="2725738"/>
          <p14:tracePt t="88996" x="4670425" y="2733675"/>
          <p14:tracePt t="89013" x="4652963" y="2733675"/>
          <p14:tracePt t="89043" x="4643438" y="2733675"/>
          <p14:tracePt t="89104" x="4652963" y="2733675"/>
          <p14:tracePt t="89114" x="4687888" y="2743200"/>
          <p14:tracePt t="89124" x="4760913" y="2752725"/>
          <p14:tracePt t="89135" x="4840288" y="2760663"/>
          <p14:tracePt t="89147" x="4894263" y="2770188"/>
          <p14:tracePt t="89164" x="5038725" y="2770188"/>
          <p14:tracePt t="89182" x="5154613" y="2770188"/>
          <p14:tracePt t="89197" x="5199063" y="2770188"/>
          <p14:tracePt t="89214" x="5270500" y="2770188"/>
          <p14:tracePt t="89231" x="5297488" y="2770188"/>
          <p14:tracePt t="89247" x="5351463" y="2770188"/>
          <p14:tracePt t="89263" x="5370513" y="2770188"/>
          <p14:tracePt t="89280" x="5378450" y="2770188"/>
          <p14:tracePt t="89296" x="5397500" y="2770188"/>
          <p14:tracePt t="89313" x="5397500" y="2760663"/>
          <p14:tracePt t="89330" x="5405438" y="2760663"/>
          <p14:tracePt t="89641" x="5486400" y="2760663"/>
          <p14:tracePt t="89651" x="5575300" y="2760663"/>
          <p14:tracePt t="89660" x="5656263" y="2760663"/>
          <p14:tracePt t="89669" x="5727700" y="2760663"/>
          <p14:tracePt t="89685" x="5791200" y="2760663"/>
          <p14:tracePt t="89702" x="5899150" y="2760663"/>
          <p14:tracePt t="89719" x="5980113" y="2760663"/>
          <p14:tracePt t="89736" x="6024563" y="2760663"/>
          <p14:tracePt t="89752" x="6069013" y="2760663"/>
          <p14:tracePt t="89769" x="6096000" y="2760663"/>
          <p14:tracePt t="89786" x="6122988" y="2760663"/>
          <p14:tracePt t="89819" x="6140450" y="2760663"/>
          <p14:tracePt t="89836" x="6149975" y="2760663"/>
          <p14:tracePt t="89869" x="6159500" y="2760663"/>
          <p14:tracePt t="90024" x="6122988" y="2752725"/>
          <p14:tracePt t="90034" x="6015038" y="2733675"/>
          <p14:tracePt t="90044" x="5916613" y="2716213"/>
          <p14:tracePt t="90053" x="5818188" y="2706688"/>
          <p14:tracePt t="90063" x="5727700" y="2698750"/>
          <p14:tracePt t="90074" x="5621338" y="2689225"/>
          <p14:tracePt t="90090" x="5522913" y="2689225"/>
          <p14:tracePt t="90107" x="5343525" y="2679700"/>
          <p14:tracePt t="90124" x="5199063" y="2679700"/>
          <p14:tracePt t="90141" x="5145088" y="2679700"/>
          <p14:tracePt t="90158" x="5065713" y="2679700"/>
          <p14:tracePt t="90175" x="5019675" y="2679700"/>
          <p14:tracePt t="90192" x="4992688" y="2679700"/>
          <p14:tracePt t="90208" x="4975225" y="2679700"/>
          <p14:tracePt t="90225" x="4965700" y="2679700"/>
          <p14:tracePt t="90242" x="4957763" y="2679700"/>
          <p14:tracePt t="90343" x="4984750" y="2689225"/>
          <p14:tracePt t="90353" x="5065713" y="2698750"/>
          <p14:tracePt t="90362" x="5145088" y="2706688"/>
          <p14:tracePt t="90374" x="5226050" y="2716213"/>
          <p14:tracePt t="90391" x="5316538" y="2716213"/>
          <p14:tracePt t="90408" x="5486400" y="2725738"/>
          <p14:tracePt t="90424" x="5611813" y="2725738"/>
          <p14:tracePt t="90441" x="5675313" y="2725738"/>
          <p14:tracePt t="90457" x="5781675" y="2725738"/>
          <p14:tracePt t="90474" x="5872163" y="2725738"/>
          <p14:tracePt t="90490" x="5926138" y="2716213"/>
          <p14:tracePt t="90507" x="5943600" y="2716213"/>
          <p14:tracePt t="90524" x="5980113" y="2716213"/>
          <p14:tracePt t="90540" x="5988050" y="2716213"/>
          <p14:tracePt t="90557" x="5997575" y="2706688"/>
          <p14:tracePt t="90574" x="6007100" y="2706688"/>
          <p14:tracePt t="90600" x="6015038" y="2706688"/>
          <p14:tracePt t="90630" x="6015038" y="2698750"/>
          <p14:tracePt t="90640" x="6007100" y="2698750"/>
          <p14:tracePt t="90649" x="5970588" y="2698750"/>
          <p14:tracePt t="90659" x="5872163" y="2689225"/>
          <p14:tracePt t="90674" x="5791200" y="2679700"/>
          <p14:tracePt t="90690" x="5621338" y="2662238"/>
          <p14:tracePt t="90708" x="5476875" y="2654300"/>
          <p14:tracePt t="90724" x="5405438" y="2654300"/>
          <p14:tracePt t="90740" x="5307013" y="2654300"/>
          <p14:tracePt t="90758" x="5270500" y="2654300"/>
          <p14:tracePt t="90774" x="5226050" y="2654300"/>
          <p14:tracePt t="90790" x="5199063" y="2654300"/>
          <p14:tracePt t="90807" x="5191125" y="2654300"/>
          <p14:tracePt t="90824" x="5181600" y="2654300"/>
          <p14:tracePt t="90840" x="5172075" y="2654300"/>
          <p14:tracePt t="90899" x="5191125" y="2654300"/>
          <p14:tracePt t="90909" x="5262563" y="2644775"/>
          <p14:tracePt t="90918" x="5334000" y="2644775"/>
          <p14:tracePt t="90929" x="5405438" y="2635250"/>
          <p14:tracePt t="90940" x="5468938" y="2627313"/>
          <p14:tracePt t="90957" x="5567363" y="2608263"/>
          <p14:tracePt t="90974" x="5611813" y="2608263"/>
          <p14:tracePt t="90990" x="5683250" y="2590800"/>
          <p14:tracePt t="91007" x="5727700" y="2581275"/>
          <p14:tracePt t="91023" x="5746750" y="2581275"/>
          <p14:tracePt t="91027" x="5764213" y="2581275"/>
          <p14:tracePt t="91040" x="5773738" y="2581275"/>
          <p14:tracePt t="91056" x="5800725" y="2581275"/>
          <p14:tracePt t="91073" x="5808663" y="2581275"/>
          <p14:tracePt t="91090" x="5827713" y="2581275"/>
          <p14:tracePt t="91125" x="5835650" y="2581275"/>
          <p14:tracePt t="91195" x="5818188" y="2581275"/>
          <p14:tracePt t="91207" x="5773738" y="2581275"/>
          <p14:tracePt t="91216" x="5692775" y="2590800"/>
          <p14:tracePt t="91227" x="5611813" y="2600325"/>
          <p14:tracePt t="91240" x="5557838" y="2600325"/>
          <p14:tracePt t="91257" x="5422900" y="2608263"/>
          <p14:tracePt t="91274" x="5387975" y="2608263"/>
          <p14:tracePt t="91291" x="5324475" y="2608263"/>
          <p14:tracePt t="91307" x="5280025" y="2608263"/>
          <p14:tracePt t="91324" x="5262563" y="2608263"/>
          <p14:tracePt t="91342" x="5253038" y="2608263"/>
          <p14:tracePt t="91357" x="5245100" y="2608263"/>
          <p14:tracePt t="91375" x="5235575" y="2608263"/>
          <p14:tracePt t="91515" x="5245100" y="2608263"/>
          <p14:tracePt t="91563" x="5253038" y="2608263"/>
          <p14:tracePt t="91652" x="5262563" y="2608263"/>
          <p14:tracePt t="91672" x="5262563" y="2617788"/>
          <p14:tracePt t="91762" x="5262563" y="2627313"/>
          <p14:tracePt t="93498" x="5262563" y="2635250"/>
          <p14:tracePt t="93506" x="5262563" y="2644775"/>
          <p14:tracePt t="93517" x="5262563" y="2654300"/>
          <p14:tracePt t="93534" x="5262563" y="2662238"/>
          <p14:tracePt t="93550" x="5262563" y="2671763"/>
          <p14:tracePt t="93567" x="5262563" y="2689225"/>
          <p14:tracePt t="93584" x="5262563" y="2706688"/>
          <p14:tracePt t="93600" x="5262563" y="2716213"/>
          <p14:tracePt t="93617" x="5262563" y="2725738"/>
          <p14:tracePt t="93650" x="5262563" y="2733675"/>
          <p14:tracePt t="93693" x="5262563" y="2743200"/>
          <p14:tracePt t="93734" x="5262563" y="2752725"/>
          <p14:tracePt t="93743" x="5270500" y="2752725"/>
          <p14:tracePt t="93823" x="5270500" y="2760663"/>
          <p14:tracePt t="94141" x="5270500" y="2752725"/>
          <p14:tracePt t="94170" x="5270500" y="2743200"/>
          <p14:tracePt t="94208" x="5270500" y="2733675"/>
          <p14:tracePt t="94258" x="5270500" y="2725738"/>
          <p14:tracePt t="94351" x="5270500" y="2716213"/>
          <p14:tracePt t="96570" x="5270500" y="2706688"/>
          <p14:tracePt t="96687" x="5262563" y="2706688"/>
          <p14:tracePt t="100745" x="5245100" y="2706688"/>
          <p14:tracePt t="100754" x="5164138" y="2733675"/>
          <p14:tracePt t="100766" x="5002213" y="2779713"/>
          <p14:tracePt t="100783" x="4876800" y="2824163"/>
          <p14:tracePt t="100799" x="4581525" y="2905125"/>
          <p14:tracePt t="100816" x="4294188" y="2984500"/>
          <p14:tracePt t="100832" x="4025900" y="3092450"/>
          <p14:tracePt t="100849" x="3898900" y="3146425"/>
          <p14:tracePt t="100866" x="3684588" y="3244850"/>
          <p14:tracePt t="100882" x="3522663" y="3343275"/>
          <p14:tracePt t="100899" x="3441700" y="3389313"/>
          <p14:tracePt t="100916" x="3352800" y="3451225"/>
          <p14:tracePt t="100933" x="3289300" y="3487738"/>
          <p14:tracePt t="100949" x="3263900" y="3505200"/>
          <p14:tracePt t="100966" x="3244850" y="3522663"/>
          <p14:tracePt t="100982" x="3236913" y="3532188"/>
          <p14:tracePt t="100999" x="3227388" y="3541713"/>
          <p14:tracePt t="101032" x="3217863" y="3549650"/>
          <p14:tracePt t="101101" x="3217863" y="3559175"/>
          <p14:tracePt t="101221" x="3217863" y="3568700"/>
          <p14:tracePt t="101261" x="3217863" y="3576638"/>
          <p14:tracePt t="101284" x="3227388" y="3586163"/>
          <p14:tracePt t="101291" x="3263900" y="3603625"/>
          <p14:tracePt t="101300" x="3308350" y="3630613"/>
          <p14:tracePt t="101316" x="3362325" y="3657600"/>
          <p14:tracePt t="101332" x="3451225" y="3684588"/>
          <p14:tracePt t="101349" x="3522663" y="3684588"/>
          <p14:tracePt t="101366" x="3559175" y="3684588"/>
          <p14:tracePt t="101382" x="3603625" y="3694113"/>
          <p14:tracePt t="101399" x="3640138" y="3694113"/>
          <p14:tracePt t="101416" x="3648075" y="3694113"/>
          <p14:tracePt t="101432" x="3657600" y="3694113"/>
          <p14:tracePt t="101449" x="3667125" y="3694113"/>
          <p14:tracePt t="101488" x="3675063" y="3694113"/>
          <p14:tracePt t="101528" x="3684588" y="3694113"/>
          <p14:tracePt t="101975" x="3694113" y="3694113"/>
          <p14:tracePt t="102084" x="3702050" y="3694113"/>
          <p14:tracePt t="102123" x="3711575" y="3694113"/>
          <p14:tracePt t="102143" x="3721100" y="3694113"/>
          <p14:tracePt t="102193" x="3729038" y="3694113"/>
          <p14:tracePt t="102282" x="3738563" y="3694113"/>
          <p14:tracePt t="112957" x="3711575" y="3694113"/>
          <p14:tracePt t="112964" x="3667125" y="3702050"/>
          <p14:tracePt t="112974" x="3621088" y="3711575"/>
          <p14:tracePt t="112990" x="3576638" y="3721100"/>
          <p14:tracePt t="113007" x="3451225" y="3756025"/>
          <p14:tracePt t="113024" x="3298825" y="3800475"/>
          <p14:tracePt t="113040" x="3128963" y="3836988"/>
          <p14:tracePt t="113057" x="3057525" y="3863975"/>
          <p14:tracePt t="113074" x="2905125" y="3890963"/>
          <p14:tracePt t="113090" x="2787650" y="3898900"/>
          <p14:tracePt t="113107" x="2725738" y="3908425"/>
          <p14:tracePt t="113124" x="2617788" y="3908425"/>
          <p14:tracePt t="113140" x="2527300" y="3908425"/>
          <p14:tracePt t="113157" x="2492375" y="3908425"/>
          <p14:tracePt t="113174" x="2438400" y="3908425"/>
          <p14:tracePt t="113190" x="2384425" y="3908425"/>
          <p14:tracePt t="113207" x="2366963" y="3908425"/>
          <p14:tracePt t="113224" x="2322513" y="3908425"/>
          <p14:tracePt t="113240" x="2276475" y="3908425"/>
          <p14:tracePt t="113257" x="2249488" y="3908425"/>
          <p14:tracePt t="113274" x="2214563" y="3908425"/>
          <p14:tracePt t="113290" x="2170113" y="3908425"/>
          <p14:tracePt t="113307" x="2151063" y="3908425"/>
          <p14:tracePt t="113324" x="2097088" y="3908425"/>
          <p14:tracePt t="113341" x="2044700" y="3908425"/>
          <p14:tracePt t="113357" x="2017713" y="3908425"/>
          <p14:tracePt t="113374" x="1971675" y="3898900"/>
          <p14:tracePt t="113390" x="1927225" y="3898900"/>
          <p14:tracePt t="113408" x="1892300" y="3898900"/>
          <p14:tracePt t="113424" x="1882775" y="3898900"/>
          <p14:tracePt t="113440" x="1846263" y="3890963"/>
          <p14:tracePt t="113458" x="1828800" y="3890963"/>
          <p14:tracePt t="113474" x="1819275" y="3890963"/>
          <p14:tracePt t="113490" x="1811338" y="3890963"/>
          <p14:tracePt t="113524" x="1792288" y="3890963"/>
          <p14:tracePt t="113540" x="1784350" y="3890963"/>
          <p14:tracePt t="113568" x="1774825" y="3890963"/>
          <p14:tracePt t="113588" x="1765300" y="3890963"/>
          <p14:tracePt t="113598" x="1757363" y="3890963"/>
          <p14:tracePt t="113618" x="1747838" y="3890963"/>
          <p14:tracePt t="113648" x="1739900" y="3890963"/>
          <p14:tracePt t="113677" x="1730375" y="3890963"/>
          <p14:tracePt t="113698" x="1720850" y="3890963"/>
          <p14:tracePt t="113788" x="1730375" y="3890963"/>
          <p14:tracePt t="113797" x="1739900" y="3890963"/>
          <p14:tracePt t="113808" x="1747838" y="3898900"/>
          <p14:tracePt t="113824" x="1774825" y="3898900"/>
          <p14:tracePt t="113840" x="1846263" y="3917950"/>
          <p14:tracePt t="113856" x="1900238" y="3935413"/>
          <p14:tracePt t="113873" x="1927225" y="3935413"/>
          <p14:tracePt t="113890" x="1981200" y="3952875"/>
          <p14:tracePt t="113906" x="2035175" y="3962400"/>
          <p14:tracePt t="113923" x="2062163" y="3962400"/>
          <p14:tracePt t="113940" x="2097088" y="3971925"/>
          <p14:tracePt t="113956" x="2151063" y="3979863"/>
          <p14:tracePt t="113973" x="2170113" y="3979863"/>
          <p14:tracePt t="113990" x="2187575" y="3989388"/>
          <p14:tracePt t="114006" x="2214563" y="3989388"/>
          <p14:tracePt t="114023" x="2222500" y="3989388"/>
          <p14:tracePt t="114040" x="2232025" y="3989388"/>
          <p14:tracePt t="114056" x="2241550" y="3989388"/>
          <p14:tracePt t="114083" x="2249488" y="3989388"/>
          <p14:tracePt t="114104" x="2259013" y="3989388"/>
          <p14:tracePt t="114143" x="2268538" y="3989388"/>
          <p14:tracePt t="114220" x="2276475" y="3989388"/>
          <p14:tracePt t="114472" x="2286000" y="3989388"/>
          <p14:tracePt t="114700" x="2286000" y="3998913"/>
          <p14:tracePt t="114710" x="2295525" y="3998913"/>
          <p14:tracePt t="114750" x="2303463" y="3998913"/>
          <p14:tracePt t="114760" x="2303463" y="4006850"/>
          <p14:tracePt t="114771" x="2322513" y="4016375"/>
          <p14:tracePt t="114787" x="2366963" y="4033838"/>
          <p14:tracePt t="114804" x="2384425" y="4043363"/>
          <p14:tracePt t="114821" x="2420938" y="4051300"/>
          <p14:tracePt t="114837" x="2474913" y="4070350"/>
          <p14:tracePt t="114854" x="2501900" y="4070350"/>
          <p14:tracePt t="114871" x="2546350" y="4087813"/>
          <p14:tracePt t="114887" x="2581275" y="4097338"/>
          <p14:tracePt t="114904" x="2600325" y="4097338"/>
          <p14:tracePt t="114921" x="2644775" y="4105275"/>
          <p14:tracePt t="114937" x="2679700" y="4114800"/>
          <p14:tracePt t="114954" x="2698750" y="4114800"/>
          <p14:tracePt t="114971" x="2743200" y="4124325"/>
          <p14:tracePt t="114987" x="2787650" y="4132263"/>
          <p14:tracePt t="115004" x="2814638" y="4141788"/>
          <p14:tracePt t="115020" x="2832100" y="4141788"/>
          <p14:tracePt t="115037" x="2851150" y="4141788"/>
          <p14:tracePt t="115054" x="2859088" y="4141788"/>
          <p14:tracePt t="115070" x="2868613" y="4141788"/>
          <p14:tracePt t="115087" x="2878138" y="4151313"/>
          <p14:tracePt t="115104" x="2886075" y="4151313"/>
          <p14:tracePt t="115137" x="2886075" y="4159250"/>
          <p14:tracePt t="115165" x="2895600" y="4159250"/>
          <p14:tracePt t="116428" x="2913063" y="4159250"/>
          <p14:tracePt t="116439" x="2967038" y="4168775"/>
          <p14:tracePt t="116447" x="3021013" y="4178300"/>
          <p14:tracePt t="116463" x="3065463" y="4178300"/>
          <p14:tracePt t="116480" x="3190875" y="4186238"/>
          <p14:tracePt t="116496" x="3316288" y="4186238"/>
          <p14:tracePt t="116513" x="3451225" y="4186238"/>
          <p14:tracePt t="116530" x="3522663" y="4186238"/>
          <p14:tracePt t="116546" x="3640138" y="4168775"/>
          <p14:tracePt t="116563" x="3746500" y="4159250"/>
          <p14:tracePt t="116580" x="3800475" y="4151313"/>
          <p14:tracePt t="116597" x="3873500" y="4151313"/>
          <p14:tracePt t="116613" x="3944938" y="4151313"/>
          <p14:tracePt t="116630" x="3979863" y="4151313"/>
          <p14:tracePt t="116647" x="4025900" y="4151313"/>
          <p14:tracePt t="116663" x="4078288" y="4141788"/>
          <p14:tracePt t="116680" x="4087813" y="4141788"/>
          <p14:tracePt t="116697" x="4105275" y="4141788"/>
          <p14:tracePt t="116713" x="4114800" y="4141788"/>
          <p14:tracePt t="116730" x="4124325" y="4141788"/>
          <p14:tracePt t="116763" x="4132263" y="4141788"/>
          <p14:tracePt t="156929" x="4132263" y="4151313"/>
          <p14:tracePt t="156948" x="4132263" y="4159250"/>
          <p14:tracePt t="156958" x="4124325" y="4159250"/>
          <p14:tracePt t="156968" x="4124325" y="4168775"/>
          <p14:tracePt t="156983" x="4114800" y="4168775"/>
          <p14:tracePt t="157000" x="4114800" y="4178300"/>
          <p14:tracePt t="157017" x="4105275" y="4186238"/>
          <p14:tracePt t="157033" x="4105275" y="4195763"/>
          <p14:tracePt t="157050" x="4097338" y="4195763"/>
          <p14:tracePt t="157066" x="4097338" y="4203700"/>
          <p14:tracePt t="157083" x="4078288" y="4213225"/>
          <p14:tracePt t="157100" x="4078288" y="4222750"/>
          <p14:tracePt t="157116" x="4070350" y="4230688"/>
          <p14:tracePt t="157133" x="4070350" y="4240213"/>
          <p14:tracePt t="157150" x="4060825" y="4249738"/>
          <p14:tracePt t="157166" x="4060825" y="4257675"/>
          <p14:tracePt t="157183" x="4051300" y="4257675"/>
          <p14:tracePt t="157199" x="4043363" y="4267200"/>
          <p14:tracePt t="157216" x="4043363" y="4276725"/>
          <p14:tracePt t="157233" x="4033838" y="4276725"/>
          <p14:tracePt t="157250" x="4033838" y="4284663"/>
          <p14:tracePt t="157266" x="4025900" y="4294188"/>
          <p14:tracePt t="157300" x="4025900" y="4303713"/>
          <p14:tracePt t="157316" x="4016375" y="4303713"/>
          <p14:tracePt t="157333" x="4016375" y="4311650"/>
          <p14:tracePt t="157356" x="4006850" y="4311650"/>
          <p14:tracePt t="157375" x="4006850" y="4321175"/>
          <p14:tracePt t="158370" x="4016375" y="4321175"/>
          <p14:tracePt t="172766" x="4016375" y="4330700"/>
          <p14:tracePt t="172774" x="4006850" y="4356100"/>
          <p14:tracePt t="172786" x="3998913" y="4375150"/>
          <p14:tracePt t="172802" x="3979863" y="4419600"/>
          <p14:tracePt t="172819" x="3971925" y="4446588"/>
          <p14:tracePt t="172836" x="3962400" y="4508500"/>
          <p14:tracePt t="172852" x="3935413" y="4562475"/>
          <p14:tracePt t="172869" x="3935413" y="4589463"/>
          <p14:tracePt t="172886" x="3925888" y="4635500"/>
          <p14:tracePt t="172902" x="3925888" y="4679950"/>
          <p14:tracePt t="172919" x="3917950" y="4706938"/>
          <p14:tracePt t="172936" x="3917950" y="4741863"/>
          <p14:tracePt t="172952" x="3925888" y="4778375"/>
          <p14:tracePt t="172969" x="3944938" y="4795838"/>
          <p14:tracePt t="172986" x="4006850" y="4849813"/>
          <p14:tracePt t="173003" x="4105275" y="4913313"/>
          <p14:tracePt t="173019" x="4168775" y="4940300"/>
          <p14:tracePt t="173023" x="4240213" y="4965700"/>
          <p14:tracePt t="173036" x="4303713" y="4984750"/>
          <p14:tracePt t="173053" x="4429125" y="5038725"/>
          <p14:tracePt t="173069" x="4491038" y="5065713"/>
          <p14:tracePt t="173086" x="4598988" y="5092700"/>
          <p14:tracePt t="173103" x="4679950" y="5127625"/>
          <p14:tracePt t="173120" x="4724400" y="5154613"/>
          <p14:tracePt t="173136" x="4760913" y="5172075"/>
          <p14:tracePt t="173152" x="4795838" y="5208588"/>
          <p14:tracePt t="173170" x="4832350" y="5253038"/>
          <p14:tracePt t="173186" x="4849813" y="5270500"/>
          <p14:tracePt t="173202" x="4876800" y="5324475"/>
          <p14:tracePt t="173219" x="4876800" y="5343525"/>
          <p14:tracePt t="173236" x="4894263" y="5370513"/>
          <p14:tracePt t="173252" x="4894263" y="5397500"/>
          <p14:tracePt t="173269" x="4894263" y="5405438"/>
          <p14:tracePt t="173286" x="4894263" y="5414963"/>
          <p14:tracePt t="173302" x="4894263" y="5422900"/>
          <p14:tracePt t="173319" x="4840288" y="5449888"/>
          <p14:tracePt t="173336" x="4778375" y="5468938"/>
          <p14:tracePt t="173352" x="4608513" y="5503863"/>
          <p14:tracePt t="173369" x="4429125" y="5522913"/>
          <p14:tracePt t="173386" x="4330700" y="5522913"/>
          <p14:tracePt t="173402" x="4141788" y="5530850"/>
          <p14:tracePt t="173419" x="3935413" y="5530850"/>
          <p14:tracePt t="173435" x="3846513" y="5530850"/>
          <p14:tracePt t="173452" x="3675063" y="5530850"/>
          <p14:tracePt t="173469" x="3549650" y="5522913"/>
          <p14:tracePt t="173486" x="3487738" y="5513388"/>
          <p14:tracePt t="173502" x="3406775" y="5503863"/>
          <p14:tracePt t="173519" x="3325813" y="5503863"/>
          <p14:tracePt t="173536" x="3298825" y="5503863"/>
          <p14:tracePt t="173552" x="3244850" y="5503863"/>
          <p14:tracePt t="173569" x="3200400" y="5503863"/>
          <p14:tracePt t="173587" x="3163888" y="5503863"/>
          <p14:tracePt t="173602" x="3155950" y="5503863"/>
          <p14:tracePt t="173619" x="3119438" y="5503863"/>
          <p14:tracePt t="173636" x="3111500" y="5503863"/>
          <p14:tracePt t="173652" x="3092450" y="5503863"/>
          <p14:tracePt t="173668" x="3065463" y="5503863"/>
          <p14:tracePt t="173685" x="3057525" y="5503863"/>
          <p14:tracePt t="173702" x="3030538" y="5503863"/>
          <p14:tracePt t="173718" x="3011488" y="5503863"/>
          <p14:tracePt t="173735" x="3003550" y="5503863"/>
          <p14:tracePt t="173777" x="2994025" y="5503863"/>
          <p14:tracePt t="173917" x="3003550" y="5503863"/>
          <p14:tracePt t="173963" x="3011488" y="5503863"/>
          <p14:tracePt t="174013" x="3021013" y="5503863"/>
          <p14:tracePt t="174065" x="3030538" y="5503863"/>
          <p14:tracePt t="174214" x="3038475" y="5503863"/>
          <p14:tracePt t="174303" x="3048000" y="5503863"/>
          <p14:tracePt t="174323" x="3065463" y="5503863"/>
          <p14:tracePt t="174333" x="3146425" y="5503863"/>
          <p14:tracePt t="174345" x="3263900" y="5503863"/>
          <p14:tracePt t="174357" x="3362325" y="5503863"/>
          <p14:tracePt t="174374" x="3594100" y="5476875"/>
          <p14:tracePt t="174391" x="3721100" y="5468938"/>
          <p14:tracePt t="174408" x="3962400" y="5432425"/>
          <p14:tracePt t="174424" x="4178300" y="5405438"/>
          <p14:tracePt t="174441" x="4348163" y="5397500"/>
          <p14:tracePt t="174457" x="4419600" y="5397500"/>
          <p14:tracePt t="174474" x="4535488" y="5397500"/>
          <p14:tracePt t="174491" x="4625975" y="5405438"/>
          <p14:tracePt t="174507" x="4652963" y="5405438"/>
          <p14:tracePt t="174524" x="4697413" y="5422900"/>
          <p14:tracePt t="174531" x="4724400" y="5432425"/>
          <p14:tracePt t="174544" x="4733925" y="5432425"/>
          <p14:tracePt t="174557" x="4751388" y="5432425"/>
          <p14:tracePt t="174574" x="4768850" y="5432425"/>
          <p14:tracePt t="174591" x="4787900" y="5432425"/>
          <p14:tracePt t="174608" x="4795838" y="5441950"/>
          <p14:tracePt t="174623" x="4813300" y="5441950"/>
          <p14:tracePt t="174640" x="4822825" y="5449888"/>
          <p14:tracePt t="174658" x="4840288" y="5449888"/>
          <p14:tracePt t="174674" x="4859338" y="5449888"/>
          <p14:tracePt t="174690" x="4876800" y="5449888"/>
          <p14:tracePt t="174707" x="4886325" y="5449888"/>
          <p14:tracePt t="174724" x="4913313" y="5449888"/>
          <p14:tracePt t="174740" x="4930775" y="5449888"/>
          <p14:tracePt t="174757" x="4930775" y="5441950"/>
          <p14:tracePt t="174774" x="4948238" y="5441950"/>
          <p14:tracePt t="174790" x="4957763" y="5432425"/>
          <p14:tracePt t="174807" x="4965700" y="5432425"/>
          <p14:tracePt t="174823" x="4975225" y="5414963"/>
          <p14:tracePt t="174840" x="4992688" y="5414963"/>
          <p14:tracePt t="174857" x="4992688" y="5405438"/>
          <p14:tracePt t="174873" x="5002213" y="5405438"/>
          <p14:tracePt t="174890" x="5011738" y="5397500"/>
          <p14:tracePt t="174906" x="5019675" y="5387975"/>
          <p14:tracePt t="174939" x="5029200" y="5378450"/>
          <p14:tracePt t="174973" x="5029200" y="5370513"/>
          <p14:tracePt t="174989" x="5038725" y="5370513"/>
          <p14:tracePt t="175006" x="5038725" y="5360988"/>
          <p14:tracePt t="175025" x="5046663" y="5360988"/>
          <p14:tracePt t="175054" x="5046663" y="5351463"/>
          <p14:tracePt t="175105" x="5046663" y="5343525"/>
          <p14:tracePt t="175197" x="5046663" y="5334000"/>
          <p14:tracePt t="175405" x="5046663" y="5324475"/>
          <p14:tracePt t="186496" x="5038725" y="5316538"/>
          <p14:tracePt t="186515" x="5029200" y="5307013"/>
          <p14:tracePt t="186536" x="5019675" y="5307013"/>
          <p14:tracePt t="186555" x="5011738" y="5307013"/>
          <p14:tracePt t="186565" x="5002213" y="5297488"/>
          <p14:tracePt t="186585" x="4992688" y="5297488"/>
          <p14:tracePt t="186605" x="4984750" y="5297488"/>
          <p14:tracePt t="186624" x="4975225" y="5297488"/>
          <p14:tracePt t="186644" x="4965700" y="5297488"/>
          <p14:tracePt t="186654" x="4957763" y="5289550"/>
          <p14:tracePt t="186674" x="4948238" y="5289550"/>
          <p14:tracePt t="186684" x="4940300" y="5289550"/>
          <p14:tracePt t="186703" x="4930775" y="5289550"/>
          <p14:tracePt t="186713" x="4921250" y="5289550"/>
          <p14:tracePt t="186733" x="4913313" y="5289550"/>
          <p14:tracePt t="186743" x="4903788" y="5280025"/>
          <p14:tracePt t="186763" x="4894263" y="5280025"/>
          <p14:tracePt t="186794" x="4886325" y="5280025"/>
          <p14:tracePt t="186983" x="4886325" y="5289550"/>
          <p14:tracePt t="187043" x="4894263" y="5289550"/>
          <p14:tracePt t="187052" x="4894263" y="5297488"/>
          <p14:tracePt t="187092" x="4903788" y="5297488"/>
          <p14:tracePt t="187122" x="4913313" y="5297488"/>
          <p14:tracePt t="187132" x="4913313" y="5307013"/>
          <p14:tracePt t="187171" x="4913313" y="5316538"/>
          <p14:tracePt t="187192" x="4921250" y="5316538"/>
          <p14:tracePt t="194237" x="4921250" y="5324475"/>
          <p14:tracePt t="202406" x="4913313" y="5324475"/>
          <p14:tracePt t="202415" x="4903788" y="5324475"/>
          <p14:tracePt t="202427" x="4903788" y="5316538"/>
          <p14:tracePt t="202446" x="4894263" y="5316538"/>
          <p14:tracePt t="202475" x="4894263" y="5307013"/>
          <p14:tracePt t="202514" x="4886325" y="5307013"/>
          <p14:tracePt t="202564" x="4886325" y="5297488"/>
          <p14:tracePt t="202604" x="4876800" y="5297488"/>
          <p14:tracePt t="202654" x="4867275" y="5297488"/>
          <p14:tracePt t="202713" x="4867275" y="5289550"/>
          <p14:tracePt t="202734" x="4859338" y="5289550"/>
          <p14:tracePt t="202812" x="4849813" y="5289550"/>
          <p14:tracePt t="203220" x="4859338" y="5289550"/>
          <p14:tracePt t="217690" x="4876800" y="5289550"/>
          <p14:tracePt t="217700" x="4894263" y="5289550"/>
          <p14:tracePt t="217708" x="4903788" y="5289550"/>
          <p14:tracePt t="217721" x="4913313" y="5289550"/>
          <p14:tracePt t="217737" x="4940300" y="5289550"/>
          <p14:tracePt t="217754" x="4948238" y="5289550"/>
          <p14:tracePt t="217771" x="4975225" y="5297488"/>
          <p14:tracePt t="217788" x="5002213" y="5307013"/>
          <p14:tracePt t="217804" x="5019675" y="5316538"/>
          <p14:tracePt t="217821" x="5038725" y="5324475"/>
          <p14:tracePt t="217837" x="5065713" y="5334000"/>
          <p14:tracePt t="217854" x="5073650" y="5343525"/>
          <p14:tracePt t="217871" x="5100638" y="5351463"/>
          <p14:tracePt t="217887" x="5118100" y="5370513"/>
          <p14:tracePt t="217904" x="5127625" y="5378450"/>
          <p14:tracePt t="217921" x="5154613" y="5397500"/>
          <p14:tracePt t="217937" x="5181600" y="5422900"/>
          <p14:tracePt t="217954" x="5191125" y="5432425"/>
          <p14:tracePt t="217971" x="5208588" y="5449888"/>
          <p14:tracePt t="217988" x="5226050" y="5468938"/>
          <p14:tracePt t="218004" x="5235575" y="5476875"/>
          <p14:tracePt t="218021" x="5245100" y="5495925"/>
          <p14:tracePt t="218037" x="5253038" y="5513388"/>
          <p14:tracePt t="218054" x="5262563" y="5530850"/>
          <p14:tracePt t="218071" x="5262563" y="5549900"/>
          <p14:tracePt t="218087" x="5270500" y="5575300"/>
          <p14:tracePt t="218104" x="5270500" y="5584825"/>
          <p14:tracePt t="218121" x="5270500" y="5621338"/>
          <p14:tracePt t="218137" x="5270500" y="5656263"/>
          <p14:tracePt t="218154" x="5270500" y="5683250"/>
          <p14:tracePt t="218171" x="5262563" y="5727700"/>
          <p14:tracePt t="218188" x="5262563" y="5773738"/>
          <p14:tracePt t="218204" x="5253038" y="5781675"/>
          <p14:tracePt t="218221" x="5245100" y="5808663"/>
          <p14:tracePt t="218238" x="5235575" y="5818188"/>
          <p14:tracePt t="218254" x="5218113" y="5835650"/>
          <p14:tracePt t="218271" x="5218113" y="5854700"/>
          <p14:tracePt t="218287" x="5191125" y="5880100"/>
          <p14:tracePt t="218304" x="5172075" y="5899150"/>
          <p14:tracePt t="218321" x="5164138" y="5899150"/>
          <p14:tracePt t="218338" x="5145088" y="5916613"/>
          <p14:tracePt t="218354" x="5118100" y="5934075"/>
          <p14:tracePt t="218371" x="5110163" y="5934075"/>
          <p14:tracePt t="218388" x="5083175" y="5953125"/>
          <p14:tracePt t="218404" x="5056188" y="5953125"/>
          <p14:tracePt t="218421" x="5038725" y="5961063"/>
          <p14:tracePt t="218438" x="5002213" y="5970588"/>
          <p14:tracePt t="218454" x="4975225" y="5980113"/>
          <p14:tracePt t="218471" x="4948238" y="5980113"/>
          <p14:tracePt t="218488" x="4921250" y="5988050"/>
          <p14:tracePt t="218504" x="4894263" y="5988050"/>
          <p14:tracePt t="218522" x="4859338" y="5988050"/>
          <p14:tracePt t="218537" x="4840288" y="5988050"/>
          <p14:tracePt t="218554" x="4805363" y="5988050"/>
          <p14:tracePt t="218571" x="4778375" y="5988050"/>
          <p14:tracePt t="218588" x="4751388" y="5980113"/>
          <p14:tracePt t="218604" x="4706938" y="5961063"/>
          <p14:tracePt t="218621" x="4679950" y="5934075"/>
          <p14:tracePt t="218637" x="4660900" y="5916613"/>
          <p14:tracePt t="218654" x="4635500" y="5889625"/>
          <p14:tracePt t="218671" x="4616450" y="5880100"/>
          <p14:tracePt t="218687" x="4589463" y="5854700"/>
          <p14:tracePt t="218704" x="4562475" y="5818188"/>
          <p14:tracePt t="218721" x="4554538" y="5808663"/>
          <p14:tracePt t="218737" x="4527550" y="5764213"/>
          <p14:tracePt t="218754" x="4508500" y="5746750"/>
          <p14:tracePt t="218771" x="4500563" y="5710238"/>
          <p14:tracePt t="218787" x="4491038" y="5702300"/>
          <p14:tracePt t="218804" x="4483100" y="5665788"/>
          <p14:tracePt t="218820" x="4473575" y="5638800"/>
          <p14:tracePt t="218837" x="4464050" y="5611813"/>
          <p14:tracePt t="218854" x="4456113" y="5567363"/>
          <p14:tracePt t="218871" x="4456113" y="5522913"/>
          <p14:tracePt t="218887" x="4456113" y="5513388"/>
          <p14:tracePt t="218904" x="4456113" y="5476875"/>
          <p14:tracePt t="218920" x="4456113" y="5449888"/>
          <p14:tracePt t="218937" x="4456113" y="5441950"/>
          <p14:tracePt t="218953" x="4456113" y="5414963"/>
          <p14:tracePt t="218970" x="4456113" y="5387975"/>
          <p14:tracePt t="218987" x="4464050" y="5370513"/>
          <p14:tracePt t="219003" x="4464050" y="5351463"/>
          <p14:tracePt t="219020" x="4483100" y="5334000"/>
          <p14:tracePt t="219037" x="4483100" y="5324475"/>
          <p14:tracePt t="219053" x="4500563" y="5307013"/>
          <p14:tracePt t="219070" x="4527550" y="5289550"/>
          <p14:tracePt t="219088" x="4545013" y="5270500"/>
          <p14:tracePt t="219104" x="4554538" y="5262563"/>
          <p14:tracePt t="219121" x="4572000" y="5253038"/>
          <p14:tracePt t="219138" x="4598988" y="5245100"/>
          <p14:tracePt t="219154" x="4616450" y="5235575"/>
          <p14:tracePt t="219170" x="4652963" y="5226050"/>
          <p14:tracePt t="219188" x="4670425" y="5218113"/>
          <p14:tracePt t="219204" x="4697413" y="5208588"/>
          <p14:tracePt t="219220" x="4724400" y="5208588"/>
          <p14:tracePt t="219238" x="4741863" y="5199063"/>
          <p14:tracePt t="219254" x="4778375" y="5199063"/>
          <p14:tracePt t="219270" x="4805363" y="5199063"/>
          <p14:tracePt t="219288" x="4832350" y="5199063"/>
          <p14:tracePt t="219304" x="4867275" y="5199063"/>
          <p14:tracePt t="219320" x="4913313" y="5199063"/>
          <p14:tracePt t="219337" x="4940300" y="5199063"/>
          <p14:tracePt t="219354" x="4992688" y="5218113"/>
          <p14:tracePt t="219370" x="5029200" y="5235575"/>
          <p14:tracePt t="219387" x="5065713" y="5262563"/>
          <p14:tracePt t="219404" x="5073650" y="5270500"/>
          <p14:tracePt t="219420" x="5100638" y="5289550"/>
          <p14:tracePt t="219437" x="5127625" y="5316538"/>
          <p14:tracePt t="219454" x="5137150" y="5343525"/>
          <p14:tracePt t="219470" x="5154613" y="5360988"/>
          <p14:tracePt t="219487" x="5181600" y="5397500"/>
          <p14:tracePt t="219504" x="5181600" y="5405438"/>
          <p14:tracePt t="219520" x="5199063" y="5432425"/>
          <p14:tracePt t="219526" x="5199063" y="5441950"/>
          <p14:tracePt t="219538" x="5199063" y="5449888"/>
          <p14:tracePt t="219553" x="5199063" y="5459413"/>
          <p14:tracePt t="219570" x="5208588" y="5468938"/>
          <p14:tracePt t="219587" x="5208588" y="5476875"/>
          <p14:tracePt t="219606" x="5208588" y="5495925"/>
          <p14:tracePt t="219637" x="5218113" y="5503863"/>
          <p14:tracePt t="219677" x="5226050" y="5513388"/>
          <p14:tracePt t="220592" x="5226050" y="5540375"/>
          <p14:tracePt t="220600" x="5253038" y="5575300"/>
          <p14:tracePt t="220609" x="5270500" y="5611813"/>
          <p14:tracePt t="220621" x="5289550" y="5648325"/>
          <p14:tracePt t="220638" x="5316538" y="5702300"/>
          <p14:tracePt t="220654" x="5343525" y="5727700"/>
          <p14:tracePt t="220671" x="5387975" y="5781675"/>
          <p14:tracePt t="220688" x="5441950" y="5827713"/>
          <p14:tracePt t="220704" x="5468938" y="5845175"/>
          <p14:tracePt t="220721" x="5522913" y="5880100"/>
          <p14:tracePt t="220738" x="5567363" y="5907088"/>
          <p14:tracePt t="220754" x="5594350" y="5916613"/>
          <p14:tracePt t="220771" x="5656263" y="5953125"/>
          <p14:tracePt t="220788" x="5710238" y="5961063"/>
          <p14:tracePt t="220804" x="5737225" y="5970588"/>
          <p14:tracePt t="220821" x="5791200" y="5980113"/>
          <p14:tracePt t="220838" x="5845175" y="5988050"/>
          <p14:tracePt t="220854" x="5862638" y="5988050"/>
          <p14:tracePt t="220871" x="5907088" y="5997575"/>
          <p14:tracePt t="220888" x="5953125" y="5997575"/>
          <p14:tracePt t="220904" x="5988050" y="5997575"/>
          <p14:tracePt t="220921" x="6051550" y="5997575"/>
          <p14:tracePt t="220938" x="6122988" y="5980113"/>
          <p14:tracePt t="220954" x="6149975" y="5970588"/>
          <p14:tracePt t="220971" x="6221413" y="5953125"/>
          <p14:tracePt t="220988" x="6284913" y="5934075"/>
          <p14:tracePt t="221005" x="6329363" y="5916613"/>
          <p14:tracePt t="221021" x="6356350" y="5916613"/>
          <p14:tracePt t="221038" x="6400800" y="5889625"/>
          <p14:tracePt t="221054" x="6418263" y="5889625"/>
          <p14:tracePt t="221071" x="6454775" y="5872163"/>
          <p14:tracePt t="221087" x="6472238" y="5862638"/>
          <p14:tracePt t="221104" x="6472238" y="5854700"/>
          <p14:tracePt t="221121" x="6481763" y="5845175"/>
          <p14:tracePt t="221137" x="6489700" y="5835650"/>
          <p14:tracePt t="221154" x="6508750" y="5808663"/>
          <p14:tracePt t="221171" x="6516688" y="5791200"/>
          <p14:tracePt t="221187" x="6516688" y="5754688"/>
          <p14:tracePt t="221204" x="6526213" y="5727700"/>
          <p14:tracePt t="221221" x="6526213" y="5702300"/>
          <p14:tracePt t="221238" x="6526213" y="5675313"/>
          <p14:tracePt t="221254" x="6526213" y="5648325"/>
          <p14:tracePt t="221271" x="6526213" y="5621338"/>
          <p14:tracePt t="221288" x="6526213" y="5594350"/>
          <p14:tracePt t="221304" x="6508750" y="5557838"/>
          <p14:tracePt t="221321" x="6489700" y="5540375"/>
          <p14:tracePt t="221337" x="6464300" y="5503863"/>
          <p14:tracePt t="221354" x="6418263" y="5459413"/>
          <p14:tracePt t="221370" x="6400800" y="5432425"/>
          <p14:tracePt t="221387" x="6356350" y="5387975"/>
          <p14:tracePt t="221404" x="6302375" y="5343525"/>
          <p14:tracePt t="221420" x="6284913" y="5316538"/>
          <p14:tracePt t="221437" x="6238875" y="5289550"/>
          <p14:tracePt t="221454" x="6184900" y="5245100"/>
          <p14:tracePt t="221470" x="6149975" y="5235575"/>
          <p14:tracePt t="221487" x="6078538" y="5191125"/>
          <p14:tracePt t="221504" x="6015038" y="5164138"/>
          <p14:tracePt t="221521" x="5943600" y="5127625"/>
          <p14:tracePt t="221537" x="5916613" y="5127625"/>
          <p14:tracePt t="221554" x="5845175" y="5110163"/>
          <p14:tracePt t="221571" x="5818188" y="5100638"/>
          <p14:tracePt t="221587" x="5773738" y="5092700"/>
          <p14:tracePt t="221604" x="5719763" y="5092700"/>
          <p14:tracePt t="221621" x="5692775" y="5092700"/>
          <p14:tracePt t="221637" x="5648325" y="5100638"/>
          <p14:tracePt t="221654" x="5594350" y="5110163"/>
          <p14:tracePt t="221670" x="5567363" y="5118100"/>
          <p14:tracePt t="221687" x="5522913" y="5145088"/>
          <p14:tracePt t="221704" x="5476875" y="5164138"/>
          <p14:tracePt t="221720" x="5432425" y="5191125"/>
          <p14:tracePt t="221737" x="5414963" y="5199063"/>
          <p14:tracePt t="221754" x="5378450" y="5218113"/>
          <p14:tracePt t="221770" x="5351463" y="5226050"/>
          <p14:tracePt t="221787" x="5343525" y="5245100"/>
          <p14:tracePt t="221804" x="5324475" y="5253038"/>
          <p14:tracePt t="221820" x="5307013" y="5289550"/>
          <p14:tracePt t="221837" x="5289550" y="5316538"/>
          <p14:tracePt t="221854" x="5253038" y="5370513"/>
          <p14:tracePt t="221870" x="5235575" y="5414963"/>
          <p14:tracePt t="221887" x="5226050" y="5441950"/>
          <p14:tracePt t="221904" x="5199063" y="5476875"/>
          <p14:tracePt t="221920" x="5191125" y="5513388"/>
          <p14:tracePt t="221937" x="5191125" y="5522913"/>
          <p14:tracePt t="221954" x="5181600" y="5549900"/>
          <p14:tracePt t="221970" x="5181600" y="5567363"/>
          <p14:tracePt t="221987" x="5172075" y="5584825"/>
          <p14:tracePt t="222003" x="5172075" y="5621338"/>
          <p14:tracePt t="222020" x="5172075" y="5648325"/>
          <p14:tracePt t="222037" x="5172075" y="5665788"/>
          <p14:tracePt t="222054" x="5172075" y="5702300"/>
          <p14:tracePt t="222070" x="5172075" y="5719763"/>
          <p14:tracePt t="222087" x="5191125" y="5754688"/>
          <p14:tracePt t="222103" x="5191125" y="5764213"/>
          <p14:tracePt t="222120" x="5208588" y="5781675"/>
          <p14:tracePt t="222137" x="5208588" y="5791200"/>
          <p14:tracePt t="222153" x="5218113" y="5808663"/>
          <p14:tracePt t="222170" x="5226050" y="5818188"/>
          <p14:tracePt t="222186" x="5245100" y="5827713"/>
          <p14:tracePt t="222204" x="5253038" y="5827713"/>
          <p14:tracePt t="222220" x="5262563" y="5845175"/>
          <p14:tracePt t="222237" x="5270500" y="5845175"/>
          <p14:tracePt t="222254" x="5280025" y="5854700"/>
          <p14:tracePt t="222270" x="5289550" y="5854700"/>
          <p14:tracePt t="222288" x="5297488" y="5862638"/>
          <p14:tracePt t="222303" x="5307013" y="5862638"/>
          <p14:tracePt t="222320" x="5316538" y="5872163"/>
          <p14:tracePt t="222336" x="5324475" y="5872163"/>
          <p14:tracePt t="222353" x="5334000" y="5872163"/>
          <p14:tracePt t="222370" x="5343525" y="5880100"/>
          <p14:tracePt t="222386" x="5351463" y="5880100"/>
          <p14:tracePt t="222403" x="5370513" y="5889625"/>
          <p14:tracePt t="222420" x="5378450" y="5889625"/>
          <p14:tracePt t="222437" x="5397500" y="5899150"/>
          <p14:tracePt t="222453" x="5405438" y="5899150"/>
          <p14:tracePt t="222470" x="5422900" y="5907088"/>
          <p14:tracePt t="222486" x="5432425" y="5907088"/>
          <p14:tracePt t="222519" x="5449888" y="5907088"/>
          <p14:tracePt t="222544" x="5459413" y="5907088"/>
          <p14:tracePt t="222605" x="5468938" y="5907088"/>
          <p14:tracePt t="223189" x="5476875" y="5907088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017224"/>
            <a:ext cx="9696479" cy="1259648"/>
          </a:xfrm>
        </p:spPr>
        <p:txBody>
          <a:bodyPr/>
          <a:lstStyle/>
          <a:p>
            <a:r>
              <a:rPr lang="en-US" dirty="0"/>
              <a:t>Windows: </a:t>
            </a:r>
            <a:r>
              <a:rPr lang="en-US" dirty="0" err="1">
                <a:hlinkClick r:id="rId2"/>
              </a:rPr>
              <a:t>PuTTY</a:t>
            </a:r>
            <a:r>
              <a:rPr lang="en-US" dirty="0"/>
              <a:t> or </a:t>
            </a:r>
            <a:r>
              <a:rPr lang="en-US" dirty="0" err="1">
                <a:hlinkClick r:id="rId3"/>
              </a:rPr>
              <a:t>MobaXterm</a:t>
            </a:r>
            <a:r>
              <a:rPr lang="en-US" dirty="0"/>
              <a:t> or NX</a:t>
            </a:r>
            <a:br>
              <a:rPr lang="en-US" dirty="0"/>
            </a:br>
            <a:r>
              <a:rPr lang="en-US" dirty="0"/>
              <a:t>Linux/Mac: </a:t>
            </a:r>
            <a:r>
              <a:rPr lang="en-US" dirty="0">
                <a:hlinkClick r:id="rId4"/>
              </a:rPr>
              <a:t>terminal</a:t>
            </a:r>
            <a:r>
              <a:rPr lang="en-US" dirty="0"/>
              <a:t> or NX</a:t>
            </a:r>
          </a:p>
          <a:p>
            <a:r>
              <a:rPr lang="en-US" dirty="0"/>
              <a:t>To login, you need an active VSC number and a hostname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vscXXXXX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@&lt;hostname&gt;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941087"/>
          </a:xfrm>
        </p:spPr>
        <p:txBody>
          <a:bodyPr>
            <a:normAutofit/>
          </a:bodyPr>
          <a:lstStyle/>
          <a:p>
            <a:r>
              <a:rPr lang="en-US" dirty="0"/>
              <a:t>Login Hosts on Different Machines/partitions</a:t>
            </a:r>
            <a:endParaRPr lang="nl-BE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20000" y="2513376"/>
          <a:ext cx="104165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004">
                  <a:extLst>
                    <a:ext uri="{9D8B030D-6E8A-4147-A177-3AD203B41FA5}">
                      <a16:colId xmlns:a16="http://schemas.microsoft.com/office/drawing/2014/main" val="4242728146"/>
                    </a:ext>
                  </a:extLst>
                </a:gridCol>
                <a:gridCol w="4626800">
                  <a:extLst>
                    <a:ext uri="{9D8B030D-6E8A-4147-A177-3AD203B41FA5}">
                      <a16:colId xmlns:a16="http://schemas.microsoft.com/office/drawing/2014/main" val="3412039961"/>
                    </a:ext>
                  </a:extLst>
                </a:gridCol>
                <a:gridCol w="3764756">
                  <a:extLst>
                    <a:ext uri="{9D8B030D-6E8A-4147-A177-3AD203B41FA5}">
                      <a16:colId xmlns:a16="http://schemas.microsoft.com/office/drawing/2014/main" val="1169542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&lt;hostname&gt;</a:t>
                      </a:r>
                      <a:endParaRPr lang="nl-B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Remark(s)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626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b="1" dirty="0"/>
                        <a:t>Genius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login.hpc.kuleuven.be</a:t>
                      </a:r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Recommended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22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login{1,2}-tier2.hpc.kuleuven.be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GPU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552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login{3,4}-tier2.hpc.kuleuven.be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Nvidia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Quadro</a:t>
                      </a:r>
                      <a:r>
                        <a:rPr lang="en-US" sz="1600" baseline="0" dirty="0"/>
                        <a:t> P6000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2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wICE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Accessible only via Genius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48728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C36DF-EF8F-3E25-F106-CD020C9610D5}"/>
              </a:ext>
            </a:extLst>
          </p:cNvPr>
          <p:cNvSpPr txBox="1"/>
          <p:nvPr/>
        </p:nvSpPr>
        <p:spPr>
          <a:xfrm>
            <a:off x="6816080" y="4766920"/>
            <a:ext cx="2376264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computationa</a:t>
            </a:r>
            <a:r>
              <a:rPr lang="nl-BE" dirty="0"/>
              <a:t> GPU – single </a:t>
            </a:r>
            <a:r>
              <a:rPr lang="nl-BE" dirty="0" err="1"/>
              <a:t>precision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– </a:t>
            </a:r>
            <a:r>
              <a:rPr lang="nl-BE" dirty="0" err="1"/>
              <a:t>visualization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6A8F66AD-9928-D600-830D-5E64572BEFF1}"/>
              </a:ext>
            </a:extLst>
          </p:cNvPr>
          <p:cNvSpPr/>
          <p:nvPr/>
        </p:nvSpPr>
        <p:spPr>
          <a:xfrm rot="958664" flipH="1" flipV="1">
            <a:off x="9380869" y="3720969"/>
            <a:ext cx="878256" cy="201622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184" y="3658216"/>
            <a:ext cx="2550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Setup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bg1"/>
                </a:solidFill>
                <a:ea typeface="Roboto" panose="02000000000000000000" pitchFamily="2" charset="0"/>
              </a:rPr>
              <a:t>PuTTY</a:t>
            </a:r>
            <a:endParaRPr lang="en-US" sz="2400" b="1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Terminal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6860">
        <p14:flythrough dir="out"/>
      </p:transition>
    </mc:Choice>
    <mc:Fallback xmlns="">
      <p:transition spd="slow" advTm="1686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Activate Your SSH Agent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FF810D8C-75E0-466F-AE8E-F7DC3538B651}"/>
              </a:ext>
            </a:extLst>
          </p:cNvPr>
          <p:cNvSpPr txBox="1">
            <a:spLocks/>
          </p:cNvSpPr>
          <p:nvPr/>
        </p:nvSpPr>
        <p:spPr>
          <a:xfrm>
            <a:off x="496877" y="2420888"/>
            <a:ext cx="6746479" cy="27363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you install PuTTY, the agent called </a:t>
            </a:r>
            <a:r>
              <a:rPr lang="en-US" b="1" dirty="0"/>
              <a:t>Pageant</a:t>
            </a:r>
            <a:r>
              <a:rPr lang="en-US" dirty="0"/>
              <a:t> is automatically installed</a:t>
            </a:r>
          </a:p>
          <a:p>
            <a:r>
              <a:rPr lang="en-US" dirty="0"/>
              <a:t>Open Pageant; it hides inside your bottom-right tray</a:t>
            </a:r>
          </a:p>
          <a:p>
            <a:r>
              <a:rPr lang="en-US" dirty="0"/>
              <a:t>Click on “Add Key” and brows to your private key(s) folder</a:t>
            </a:r>
          </a:p>
          <a:p>
            <a:r>
              <a:rPr lang="en-US" dirty="0"/>
              <a:t>After choosing a key, you are asked for a passphrase</a:t>
            </a:r>
          </a:p>
          <a:p>
            <a:r>
              <a:rPr lang="en-US" dirty="0"/>
              <a:t>If successful, agent always remembers your SSH keys and Certificates (Multi-Factor Authentication)</a:t>
            </a:r>
          </a:p>
        </p:txBody>
      </p:sp>
      <p:pic>
        <p:nvPicPr>
          <p:cNvPr id="11266" name="Picture 2" descr="Right click on the Pageant system tray icon">
            <a:extLst>
              <a:ext uri="{FF2B5EF4-FFF2-40B4-BE49-F238E27FC236}">
                <a16:creationId xmlns:a16="http://schemas.microsoft.com/office/drawing/2014/main" id="{FB289695-A5A1-4D44-A85F-E0CBFD99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962323"/>
            <a:ext cx="4195304" cy="30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54922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831260" y="1871813"/>
            <a:ext cx="4305300" cy="4210050"/>
            <a:chOff x="6831260" y="1871813"/>
            <a:chExt cx="4305300" cy="42100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1260" y="1871813"/>
              <a:ext cx="4305300" cy="4210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Rectangle 1"/>
            <p:cNvSpPr/>
            <p:nvPr/>
          </p:nvSpPr>
          <p:spPr>
            <a:xfrm>
              <a:off x="9871200" y="2815200"/>
              <a:ext cx="30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38400" y="3160800"/>
              <a:ext cx="48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703512" y="2202222"/>
            <a:ext cx="645322" cy="457200"/>
            <a:chOff x="1202206" y="680120"/>
            <a:chExt cx="645322" cy="457200"/>
          </a:xfrm>
        </p:grpSpPr>
        <p:sp>
          <p:nvSpPr>
            <p:cNvPr id="9" name="Right Arrow 8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70396" y="2348880"/>
            <a:ext cx="485444" cy="616297"/>
            <a:chOff x="1362084" y="680120"/>
            <a:chExt cx="485444" cy="616297"/>
          </a:xfrm>
        </p:grpSpPr>
        <p:sp>
          <p:nvSpPr>
            <p:cNvPr id="12" name="Right Arrow 11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34454" y="3835896"/>
            <a:ext cx="645322" cy="457200"/>
            <a:chOff x="1202206" y="680120"/>
            <a:chExt cx="645322" cy="457200"/>
          </a:xfrm>
        </p:grpSpPr>
        <p:sp>
          <p:nvSpPr>
            <p:cNvPr id="15" name="Right Arrow 14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608168" y="4194288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488488" y="2296047"/>
            <a:ext cx="485444" cy="616297"/>
            <a:chOff x="1362084" y="680120"/>
            <a:chExt cx="485444" cy="616297"/>
          </a:xfrm>
        </p:grpSpPr>
        <p:sp>
          <p:nvSpPr>
            <p:cNvPr id="21" name="Right Arrow 20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106203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</p:spTree>
    <p:extLst>
      <p:ext uri="{BB962C8B-B14F-4D97-AF65-F5344CB8AC3E}">
        <p14:creationId xmlns:p14="http://schemas.microsoft.com/office/powerpoint/2010/main" val="42917107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032DAF2-5B4A-0F5B-C43F-92159806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897314"/>
            <a:ext cx="4305300" cy="421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13D4B-4100-EA38-25F3-F0E43DD0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8" y="1875208"/>
            <a:ext cx="4305300" cy="42100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889584" y="5319180"/>
            <a:ext cx="607486" cy="497678"/>
            <a:chOff x="1240042" y="639642"/>
            <a:chExt cx="607486" cy="497678"/>
          </a:xfrm>
        </p:grpSpPr>
        <p:sp>
          <p:nvSpPr>
            <p:cNvPr id="9" name="Right Arrow 8"/>
            <p:cNvSpPr/>
            <p:nvPr/>
          </p:nvSpPr>
          <p:spPr>
            <a:xfrm rot="12615950">
              <a:off x="1240042" y="63964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79265" y="5011297"/>
            <a:ext cx="604432" cy="522819"/>
            <a:chOff x="1243096" y="614501"/>
            <a:chExt cx="604432" cy="522819"/>
          </a:xfrm>
        </p:grpSpPr>
        <p:sp>
          <p:nvSpPr>
            <p:cNvPr id="12" name="Right Arrow 11"/>
            <p:cNvSpPr/>
            <p:nvPr/>
          </p:nvSpPr>
          <p:spPr>
            <a:xfrm rot="12725861">
              <a:off x="1243096" y="614501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68193" y="3665427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260AAF-DAE4-DDEE-C2CC-653EBE879CFC}"/>
              </a:ext>
            </a:extLst>
          </p:cNvPr>
          <p:cNvGrpSpPr/>
          <p:nvPr/>
        </p:nvGrpSpPr>
        <p:grpSpPr>
          <a:xfrm>
            <a:off x="10796185" y="2823009"/>
            <a:ext cx="645322" cy="457200"/>
            <a:chOff x="1202206" y="680120"/>
            <a:chExt cx="645322" cy="457200"/>
          </a:xfrm>
        </p:grpSpPr>
        <p:sp>
          <p:nvSpPr>
            <p:cNvPr id="29" name="Right Arrow 17">
              <a:extLst>
                <a:ext uri="{FF2B5EF4-FFF2-40B4-BE49-F238E27FC236}">
                  <a16:creationId xmlns:a16="http://schemas.microsoft.com/office/drawing/2014/main" id="{8A7653A0-5850-AB1B-42B1-195A06A382AC}"/>
                </a:ext>
              </a:extLst>
            </p:cNvPr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53736A-F16E-CD80-8D70-A9110EE76C5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411595705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628800"/>
            <a:ext cx="4305901" cy="421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4079548" y="4740655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10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247793" y="2085258"/>
            <a:ext cx="549715" cy="593454"/>
            <a:chOff x="1441829" y="684106"/>
            <a:chExt cx="549715" cy="593454"/>
          </a:xfrm>
        </p:grpSpPr>
        <p:sp>
          <p:nvSpPr>
            <p:cNvPr id="21" name="Right Arrow 20"/>
            <p:cNvSpPr/>
            <p:nvPr/>
          </p:nvSpPr>
          <p:spPr>
            <a:xfrm rot="2910666">
              <a:off x="1685191" y="971208"/>
              <a:ext cx="324673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441829" y="68410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</p:spTree>
    <p:extLst>
      <p:ext uri="{BB962C8B-B14F-4D97-AF65-F5344CB8AC3E}">
        <p14:creationId xmlns:p14="http://schemas.microsoft.com/office/powerpoint/2010/main" val="4872643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188641"/>
            <a:ext cx="6600136" cy="864096"/>
          </a:xfrm>
        </p:spPr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practice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more like …</a:t>
            </a: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00" y="1124744"/>
            <a:ext cx="7983914" cy="4490952"/>
          </a:xfrm>
          <a:prstGeom prst="round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0105" y="5615429"/>
            <a:ext cx="914229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nl-BE" dirty="0">
                <a:solidFill>
                  <a:schemeClr val="tx2"/>
                </a:solidFill>
              </a:rPr>
              <a:t>The concept is simple:</a:t>
            </a:r>
            <a:r>
              <a:rPr lang="pl-PL" altLang="nl-BE" dirty="0">
                <a:solidFill>
                  <a:schemeClr val="tx2"/>
                </a:solidFill>
              </a:rPr>
              <a:t> </a:t>
            </a:r>
            <a:r>
              <a:rPr lang="en-US" altLang="nl-BE" b="1" dirty="0">
                <a:solidFill>
                  <a:schemeClr val="tx2"/>
                </a:solidFill>
              </a:rPr>
              <a:t>Parallelism</a:t>
            </a:r>
            <a:r>
              <a:rPr lang="en-US" altLang="nl-BE" dirty="0">
                <a:solidFill>
                  <a:schemeClr val="tx2"/>
                </a:solidFill>
              </a:rPr>
              <a:t> = employing multiple processors for a single problem</a:t>
            </a:r>
          </a:p>
        </p:txBody>
      </p:sp>
    </p:spTree>
    <p:extLst>
      <p:ext uri="{BB962C8B-B14F-4D97-AF65-F5344CB8AC3E}">
        <p14:creationId xmlns:p14="http://schemas.microsoft.com/office/powerpoint/2010/main" val="24538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4"/>
    </mc:Choice>
    <mc:Fallback xmlns="">
      <p:transition spd="slow" advTm="51454"/>
    </mc:Fallback>
  </mc:AlternateContent>
  <p:extLst>
    <p:ext uri="{3A86A75C-4F4B-4683-9AE1-C65F6400EC91}">
      <p14:laserTraceLst xmlns:p14="http://schemas.microsoft.com/office/powerpoint/2010/main">
        <p14:tracePtLst>
          <p14:tracePt t="31596" x="3765550" y="3792538"/>
          <p14:tracePt t="31714" x="3756025" y="3792538"/>
          <p14:tracePt t="31775" x="3746500" y="3792538"/>
          <p14:tracePt t="31787" x="3729038" y="3792538"/>
          <p14:tracePt t="31794" x="3684588" y="3792538"/>
          <p14:tracePt t="31803" x="3613150" y="3792538"/>
          <p14:tracePt t="31814" x="3541713" y="3792538"/>
          <p14:tracePt t="31831" x="3478213" y="3783013"/>
          <p14:tracePt t="31848" x="3343275" y="3765550"/>
          <p14:tracePt t="31864" x="3236913" y="3738563"/>
          <p14:tracePt t="31882" x="3182938" y="3729038"/>
          <p14:tracePt t="31898" x="3092450" y="3702050"/>
          <p14:tracePt t="31914" x="3038475" y="3684588"/>
          <p14:tracePt t="31931" x="3011488" y="3684588"/>
          <p14:tracePt t="31948" x="2976563" y="3667125"/>
          <p14:tracePt t="31964" x="2959100" y="3667125"/>
          <p14:tracePt t="31983" x="2949575" y="3667125"/>
          <p14:tracePt t="31998" x="2940050" y="3657600"/>
          <p14:tracePt t="32042" x="2932113" y="3657600"/>
          <p14:tracePt t="32083" x="2932113" y="3648075"/>
          <p14:tracePt t="32112" x="2932113" y="3640138"/>
          <p14:tracePt t="32132" x="2940050" y="3621088"/>
          <p14:tracePt t="32142" x="3030538" y="3568700"/>
          <p14:tracePt t="32153" x="3146425" y="3495675"/>
          <p14:tracePt t="32164" x="3236913" y="3441700"/>
          <p14:tracePt t="32181" x="3370263" y="3370263"/>
          <p14:tracePt t="32197" x="3406775" y="3352800"/>
          <p14:tracePt t="32214" x="3451225" y="3325813"/>
          <p14:tracePt t="32231" x="3460750" y="3316288"/>
          <p14:tracePt t="32260" x="3397250" y="3316288"/>
          <p14:tracePt t="32270" x="3254375" y="3370263"/>
          <p14:tracePt t="32281" x="3101975" y="3416300"/>
          <p14:tracePt t="32297" x="2976563" y="3460750"/>
          <p14:tracePt t="32314" x="2752725" y="3559175"/>
          <p14:tracePt t="32331" x="2608263" y="3630613"/>
          <p14:tracePt t="32347" x="2573338" y="3667125"/>
          <p14:tracePt t="32364" x="2519363" y="3694113"/>
          <p14:tracePt t="32381" x="2501900" y="3711575"/>
          <p14:tracePt t="32401" x="2501900" y="3721100"/>
          <p14:tracePt t="32414" x="2509838" y="3729038"/>
          <p14:tracePt t="32431" x="2662238" y="3746500"/>
          <p14:tracePt t="32447" x="2743200" y="3746500"/>
          <p14:tracePt t="32464" x="2868613" y="3746500"/>
          <p14:tracePt t="32480" x="2922588" y="3738563"/>
          <p14:tracePt t="32497" x="2940050" y="3738563"/>
          <p14:tracePt t="32514" x="2959100" y="3721100"/>
          <p14:tracePt t="32530" x="2967038" y="3721100"/>
          <p14:tracePt t="32548" x="2940050" y="3711575"/>
          <p14:tracePt t="32564" x="2787650" y="3711575"/>
          <p14:tracePt t="32580" x="2401888" y="3819525"/>
          <p14:tracePt t="32597" x="2070100" y="3944938"/>
          <p14:tracePt t="32614" x="1963738" y="3989388"/>
          <p14:tracePt t="32630" x="1811338" y="4070350"/>
          <p14:tracePt t="32647" x="1739900" y="4105275"/>
          <p14:tracePt t="32664" x="1720850" y="4114800"/>
          <p14:tracePt t="32680" x="1712913" y="4124325"/>
          <p14:tracePt t="32707" x="1801813" y="4078288"/>
          <p14:tracePt t="32718" x="1892300" y="4016375"/>
          <p14:tracePt t="32730" x="1981200" y="3962400"/>
          <p14:tracePt t="32747" x="2079625" y="3890963"/>
          <p14:tracePt t="32763" x="2106613" y="3863975"/>
          <p14:tracePt t="32780" x="2133600" y="3846513"/>
          <p14:tracePt t="32797" x="2143125" y="3827463"/>
          <p14:tracePt t="32817" x="2106613" y="3836988"/>
          <p14:tracePt t="32830" x="1963738" y="3898900"/>
          <p14:tracePt t="32847" x="1649413" y="4078288"/>
          <p14:tracePt t="32863" x="1550988" y="4124325"/>
          <p14:tracePt t="32880" x="1416050" y="4213225"/>
          <p14:tracePt t="32897" x="1354138" y="4249738"/>
          <p14:tracePt t="32913" x="1335088" y="4257675"/>
          <p14:tracePt t="32930" x="1327150" y="4267200"/>
          <p14:tracePt t="32947" x="1327150" y="4257675"/>
          <p14:tracePt t="32963" x="1416050" y="4213225"/>
          <p14:tracePt t="32980" x="1560513" y="4097338"/>
          <p14:tracePt t="32997" x="1631950" y="4033838"/>
          <p14:tracePt t="33013" x="1649413" y="4025900"/>
          <p14:tracePt t="33030" x="1666875" y="4006850"/>
          <p14:tracePt t="33047" x="1676400" y="4006850"/>
          <p14:tracePt t="33066" x="1639888" y="4025900"/>
          <p14:tracePt t="33080" x="1587500" y="4087813"/>
          <p14:tracePt t="33097" x="1514475" y="4151313"/>
          <p14:tracePt t="33114" x="1487488" y="4178300"/>
          <p14:tracePt t="33130" x="1479550" y="4186238"/>
          <p14:tracePt t="33147" x="1470025" y="4186238"/>
          <p14:tracePt t="33164" x="1460500" y="4186238"/>
          <p14:tracePt t="33849" x="1639888" y="4114800"/>
          <p14:tracePt t="33859" x="1944688" y="3971925"/>
          <p14:tracePt t="33871" x="2249488" y="3827463"/>
          <p14:tracePt t="33888" x="2868613" y="3505200"/>
          <p14:tracePt t="33905" x="3155950" y="3325813"/>
          <p14:tracePt t="33921" x="3640138" y="2994025"/>
          <p14:tracePt t="33938" x="3863975" y="2824163"/>
          <p14:tracePt t="33955" x="3917950" y="2779713"/>
          <p14:tracePt t="33971" x="3979863" y="2743200"/>
          <p14:tracePt t="33988" x="3989388" y="2743200"/>
          <p14:tracePt t="34005" x="4006850" y="2779713"/>
          <p14:tracePt t="34021" x="3881438" y="3038475"/>
          <p14:tracePt t="34038" x="3586163" y="3397250"/>
          <p14:tracePt t="34055" x="3389313" y="3568700"/>
          <p14:tracePt t="34071" x="2913063" y="3898900"/>
          <p14:tracePt t="34088" x="2455863" y="4105275"/>
          <p14:tracePt t="34105" x="2312988" y="4132263"/>
          <p14:tracePt t="34121" x="2089150" y="4151313"/>
          <p14:tracePt t="34138" x="1909763" y="4078288"/>
          <p14:tracePt t="34154" x="1855788" y="3989388"/>
          <p14:tracePt t="34171" x="1819275" y="3746500"/>
          <p14:tracePt t="34188" x="1917700" y="3451225"/>
          <p14:tracePt t="34205" x="2044700" y="3316288"/>
          <p14:tracePt t="34221" x="2374900" y="3111500"/>
          <p14:tracePt t="34238" x="2806700" y="3021013"/>
          <p14:tracePt t="34254" x="2984500" y="3021013"/>
          <p14:tracePt t="34271" x="3254375" y="3084513"/>
          <p14:tracePt t="34288" x="3416300" y="3209925"/>
          <p14:tracePt t="34304" x="3451225" y="3281363"/>
          <p14:tracePt t="34321" x="3441700" y="3487738"/>
          <p14:tracePt t="34338" x="3128963" y="3792538"/>
          <p14:tracePt t="34354" x="2868613" y="3971925"/>
          <p14:tracePt t="34371" x="2170113" y="4267200"/>
          <p14:tracePt t="34388" x="1460500" y="4446588"/>
          <p14:tracePt t="34405" x="995363" y="4464050"/>
          <p14:tracePt t="34421" x="850900" y="4437063"/>
          <p14:tracePt t="34438" x="673100" y="4330700"/>
          <p14:tracePt t="34455" x="592138" y="4203700"/>
          <p14:tracePt t="34471" x="573088" y="4159250"/>
          <p14:tracePt t="34488" x="573088" y="4070350"/>
          <p14:tracePt t="34504" x="592138" y="4033838"/>
          <p14:tracePt t="34521" x="627063" y="3989388"/>
          <p14:tracePt t="34538" x="663575" y="3962400"/>
          <p14:tracePt t="34554" x="690563" y="3952875"/>
          <p14:tracePt t="34571" x="698500" y="3952875"/>
          <p14:tracePt t="34588" x="708025" y="3952875"/>
          <p14:tracePt t="34614" x="717550" y="3952875"/>
          <p14:tracePt t="34644" x="725488" y="3952875"/>
          <p14:tracePt t="34654" x="725488" y="3962400"/>
          <p14:tracePt t="34693" x="725488" y="3971925"/>
          <p14:tracePt t="34703" x="735013" y="3979863"/>
          <p14:tracePt t="34724" x="744538" y="3979863"/>
          <p14:tracePt t="34733" x="752475" y="3989388"/>
          <p14:tracePt t="34743" x="762000" y="3998913"/>
          <p14:tracePt t="34754" x="788988" y="4006850"/>
          <p14:tracePt t="34771" x="806450" y="4016375"/>
          <p14:tracePt t="34787" x="869950" y="4060825"/>
          <p14:tracePt t="34804" x="941388" y="4097338"/>
          <p14:tracePt t="34821" x="968375" y="4114800"/>
          <p14:tracePt t="34837" x="1039813" y="4151313"/>
          <p14:tracePt t="34854" x="1084263" y="4168775"/>
          <p14:tracePt t="34871" x="1103313" y="4178300"/>
          <p14:tracePt t="34887" x="1111250" y="4178300"/>
          <p14:tracePt t="34904" x="1130300" y="4178300"/>
          <p14:tracePt t="34921" x="1138238" y="4178300"/>
          <p14:tracePt t="34937" x="1147763" y="4178300"/>
          <p14:tracePt t="34954" x="1174750" y="4178300"/>
          <p14:tracePt t="34971" x="1201738" y="4178300"/>
          <p14:tracePt t="34987" x="1282700" y="4195763"/>
          <p14:tracePt t="35004" x="1344613" y="4213225"/>
          <p14:tracePt t="35021" x="1408113" y="4249738"/>
          <p14:tracePt t="35037" x="1425575" y="4267200"/>
          <p14:tracePt t="35054" x="1452563" y="4303713"/>
          <p14:tracePt t="35070" x="1470025" y="4321175"/>
          <p14:tracePt t="35087" x="1479550" y="4330700"/>
          <p14:tracePt t="35104" x="1479550" y="4356100"/>
          <p14:tracePt t="35120" x="1470025" y="4419600"/>
          <p14:tracePt t="35137" x="1460500" y="4456113"/>
          <p14:tracePt t="35154" x="1452563" y="4518025"/>
          <p14:tracePt t="35781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837115" y="5708104"/>
            <a:ext cx="666597" cy="457200"/>
            <a:chOff x="1390328" y="680120"/>
            <a:chExt cx="666597" cy="457200"/>
          </a:xfrm>
        </p:grpSpPr>
        <p:sp>
          <p:nvSpPr>
            <p:cNvPr id="9" name="Right Arrow 8"/>
            <p:cNvSpPr/>
            <p:nvPr/>
          </p:nvSpPr>
          <p:spPr>
            <a:xfrm>
              <a:off x="1743741" y="76470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13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36963" y="3927175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672064" y="380960"/>
            <a:ext cx="5184577" cy="2183944"/>
            <a:chOff x="6672064" y="380960"/>
            <a:chExt cx="5184577" cy="2183944"/>
          </a:xfrm>
        </p:grpSpPr>
        <p:grpSp>
          <p:nvGrpSpPr>
            <p:cNvPr id="18" name="Group 17"/>
            <p:cNvGrpSpPr/>
            <p:nvPr/>
          </p:nvGrpSpPr>
          <p:grpSpPr>
            <a:xfrm>
              <a:off x="6672064" y="380960"/>
              <a:ext cx="5184577" cy="2183944"/>
              <a:chOff x="6672064" y="380960"/>
              <a:chExt cx="5184577" cy="218394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548" b="61255"/>
              <a:stretch/>
            </p:blipFill>
            <p:spPr>
              <a:xfrm>
                <a:off x="7176121" y="1412776"/>
                <a:ext cx="4680520" cy="11521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6672064" y="380960"/>
                <a:ext cx="4672080" cy="1535871"/>
                <a:chOff x="6672064" y="380960"/>
                <a:chExt cx="4672080" cy="1535871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6672064" y="380960"/>
                  <a:ext cx="4672080" cy="923330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If </a:t>
                  </a:r>
                  <a:r>
                    <a:rPr lang="en-US" dirty="0" err="1"/>
                    <a:t>PuTTY</a:t>
                  </a:r>
                  <a:r>
                    <a:rPr lang="en-US" dirty="0"/>
                    <a:t> asks for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password</a:t>
                  </a:r>
                  <a:r>
                    <a:rPr lang="en-US" dirty="0"/>
                    <a:t>, exit immediately, and check the path to your private key. Else you will be blocked for 24h.</a:t>
                  </a:r>
                  <a:endParaRPr lang="nl-BE" dirty="0"/>
                </a:p>
              </p:txBody>
            </p:sp>
            <p:cxnSp>
              <p:nvCxnSpPr>
                <p:cNvPr id="6" name="Elbow Connector 5"/>
                <p:cNvCxnSpPr>
                  <a:stCxn id="4" idx="1"/>
                  <a:endCxn id="5" idx="1"/>
                </p:cNvCxnSpPr>
                <p:nvPr/>
              </p:nvCxnSpPr>
              <p:spPr>
                <a:xfrm rot="10800000" flipH="1" flipV="1">
                  <a:off x="6672064" y="842624"/>
                  <a:ext cx="648072" cy="1074207"/>
                </a:xfrm>
                <a:prstGeom prst="bentConnector3">
                  <a:avLst>
                    <a:gd name="adj1" fmla="val -35274"/>
                  </a:avLst>
                </a:prstGeom>
                <a:ln w="19050">
                  <a:solidFill>
                    <a:schemeClr val="accent5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Rectangle 20"/>
              <p:cNvSpPr/>
              <p:nvPr/>
            </p:nvSpPr>
            <p:spPr>
              <a:xfrm>
                <a:off x="8184232" y="1620000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76121" y="1988840"/>
                <a:ext cx="4536503" cy="57606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7320136" y="1844824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8427600" y="1634400"/>
              <a:ext cx="309600" cy="1152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06299" y="2196064"/>
            <a:ext cx="5388807" cy="4113256"/>
            <a:chOff x="6206299" y="2196064"/>
            <a:chExt cx="5388807" cy="4113256"/>
          </a:xfrm>
        </p:grpSpPr>
        <p:grpSp>
          <p:nvGrpSpPr>
            <p:cNvPr id="30" name="Group 29"/>
            <p:cNvGrpSpPr/>
            <p:nvPr/>
          </p:nvGrpSpPr>
          <p:grpSpPr>
            <a:xfrm>
              <a:off x="6206299" y="2196064"/>
              <a:ext cx="5388807" cy="4113256"/>
              <a:chOff x="6206299" y="2196064"/>
              <a:chExt cx="5388807" cy="4113256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206299" y="2196064"/>
                <a:ext cx="5388807" cy="4113256"/>
                <a:chOff x="6206299" y="2196064"/>
                <a:chExt cx="5388807" cy="4113256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72787" y="3527206"/>
                  <a:ext cx="3804950" cy="278211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548" b="61255"/>
                <a:stretch/>
              </p:blipFill>
              <p:spPr>
                <a:xfrm>
                  <a:off x="6206299" y="2196064"/>
                  <a:ext cx="4680520" cy="11521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6969920" y="3038959"/>
                  <a:ext cx="2880320" cy="216024"/>
                </a:xfrm>
                <a:prstGeom prst="rect">
                  <a:avLst/>
                </a:prstGeom>
                <a:solidFill>
                  <a:srgbClr val="FFFF00">
                    <a:alpha val="4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Curved Left Arrow 11"/>
                <p:cNvSpPr/>
                <p:nvPr/>
              </p:nvSpPr>
              <p:spPr>
                <a:xfrm rot="1545085">
                  <a:off x="10953092" y="2332917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7455600" y="2418809"/>
                <a:ext cx="309600" cy="1152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490800" y="2995200"/>
                <a:ext cx="309600" cy="1116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028800" y="54720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58577" y="3403724"/>
            <a:ext cx="5232205" cy="3104467"/>
            <a:chOff x="6358577" y="3403724"/>
            <a:chExt cx="5232205" cy="3104467"/>
          </a:xfrm>
        </p:grpSpPr>
        <p:grpSp>
          <p:nvGrpSpPr>
            <p:cNvPr id="20" name="Group 19"/>
            <p:cNvGrpSpPr/>
            <p:nvPr/>
          </p:nvGrpSpPr>
          <p:grpSpPr>
            <a:xfrm>
              <a:off x="6358577" y="3403724"/>
              <a:ext cx="5232205" cy="3104467"/>
              <a:chOff x="6358577" y="3403724"/>
              <a:chExt cx="5232205" cy="310446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961" y="3440983"/>
                <a:ext cx="4292821" cy="306720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7" name="Curved Right Arrow 16"/>
              <p:cNvSpPr/>
              <p:nvPr/>
            </p:nvSpPr>
            <p:spPr>
              <a:xfrm rot="20032913">
                <a:off x="6358577" y="3403724"/>
                <a:ext cx="737720" cy="135616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8434773" y="3643200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72787" y="4155775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34000" y="6393600"/>
              <a:ext cx="273600" cy="1008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3180657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5886815" y="1889051"/>
            <a:ext cx="5867510" cy="3819028"/>
            <a:chOff x="5886815" y="1889051"/>
            <a:chExt cx="5867510" cy="38190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815" y="1889051"/>
              <a:ext cx="5867510" cy="38190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6314762" y="3216429"/>
              <a:ext cx="831314" cy="152318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308800" y="3218400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154764" y="3074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30000" y="3074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2660" y="3056499"/>
              <a:ext cx="2520280" cy="152318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1649" y="427433"/>
            <a:ext cx="53063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Connecting via Terminal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(Linux and Mac)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1648" y="1772816"/>
            <a:ext cx="6242424" cy="2174696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ssh</a:t>
            </a:r>
            <a:r>
              <a:rPr lang="en-US" dirty="0"/>
              <a:t> to connect: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/>
          </a:p>
          <a:p>
            <a:r>
              <a:rPr lang="en-US" dirty="0"/>
              <a:t>If key not found: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&lt;/path/to/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384" y="3341891"/>
            <a:ext cx="2952328" cy="203132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/>
              <a:t>If asked for </a:t>
            </a:r>
            <a:r>
              <a:rPr lang="en-US" sz="2100" b="1" dirty="0">
                <a:solidFill>
                  <a:srgbClr val="FF0000"/>
                </a:solidFill>
              </a:rPr>
              <a:t>password</a:t>
            </a:r>
            <a:r>
              <a:rPr lang="en-US" sz="2100" dirty="0"/>
              <a:t>, please stop connecting and contact support, otherwise after a few attempts you will be blocked for 24h.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41</a:t>
            </a:fld>
            <a:endParaRPr lang="nl-BE" dirty="0"/>
          </a:p>
        </p:txBody>
      </p:sp>
      <p:grpSp>
        <p:nvGrpSpPr>
          <p:cNvPr id="67" name="Group 66"/>
          <p:cNvGrpSpPr/>
          <p:nvPr/>
        </p:nvGrpSpPr>
        <p:grpSpPr>
          <a:xfrm>
            <a:off x="5884625" y="1889051"/>
            <a:ext cx="5867773" cy="4596606"/>
            <a:chOff x="5884625" y="1889051"/>
            <a:chExt cx="5867773" cy="4596606"/>
          </a:xfrm>
        </p:grpSpPr>
        <p:grpSp>
          <p:nvGrpSpPr>
            <p:cNvPr id="60" name="Group 59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884625" y="1889051"/>
                  <a:ext cx="5867773" cy="3816424"/>
                  <a:chOff x="5844851" y="2420888"/>
                  <a:chExt cx="5891932" cy="3834924"/>
                </a:xfrm>
              </p:grpSpPr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851" y="2420888"/>
                    <a:ext cx="5891932" cy="383492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16" name="Rectangle 15"/>
                  <p:cNvSpPr/>
                  <p:nvPr/>
                </p:nvSpPr>
                <p:spPr>
                  <a:xfrm>
                    <a:off x="6731863" y="4019775"/>
                    <a:ext cx="3607592" cy="162785"/>
                  </a:xfrm>
                  <a:prstGeom prst="rect">
                    <a:avLst/>
                  </a:prstGeom>
                  <a:solidFill>
                    <a:srgbClr val="FFFF00">
                      <a:alpha val="3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7151" y="3798413"/>
                  <a:ext cx="3675200" cy="2687244"/>
                </a:xfrm>
                <a:prstGeom prst="rect">
                  <a:avLst/>
                </a:prstGeom>
              </p:spPr>
            </p:pic>
            <p:sp>
              <p:nvSpPr>
                <p:cNvPr id="27" name="Curved Left Arrow 26"/>
                <p:cNvSpPr/>
                <p:nvPr/>
              </p:nvSpPr>
              <p:spPr>
                <a:xfrm rot="1545085">
                  <a:off x="10245967" y="3819514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6" name="Rectangle 55"/>
              <p:cNvSpPr/>
              <p:nvPr/>
            </p:nvSpPr>
            <p:spPr>
              <a:xfrm>
                <a:off x="8308800" y="3219938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8154764" y="3073856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930000" y="3073856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145163" y="3362531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754400" y="56736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84625" y="1894163"/>
            <a:ext cx="5871889" cy="3960950"/>
            <a:chOff x="5884625" y="1894163"/>
            <a:chExt cx="5871889" cy="39609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25" y="1894163"/>
              <a:ext cx="5871889" cy="3960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1" name="Rectangle 40"/>
            <p:cNvSpPr/>
            <p:nvPr/>
          </p:nvSpPr>
          <p:spPr>
            <a:xfrm>
              <a:off x="8308800" y="2788482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54764" y="2642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30000" y="2642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45163" y="2931075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362676" y="5673657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50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1649" y="427433"/>
            <a:ext cx="53063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Connecting via Terminal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With SSH Agent (Linux and Mac)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1648" y="1772816"/>
            <a:ext cx="6746479" cy="2174696"/>
          </a:xfrm>
        </p:spPr>
        <p:txBody>
          <a:bodyPr/>
          <a:lstStyle/>
          <a:p>
            <a:r>
              <a:rPr lang="en-US" dirty="0"/>
              <a:t>Check your SSH Agent. Is your SSH key found?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-add –l</a:t>
            </a:r>
          </a:p>
          <a:p>
            <a:r>
              <a:rPr lang="en-US" dirty="0"/>
              <a:t>If your SSH Agent is not running: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-agent)</a:t>
            </a:r>
            <a:endParaRPr lang="en-US" dirty="0"/>
          </a:p>
          <a:p>
            <a:r>
              <a:rPr lang="en-US" dirty="0"/>
              <a:t>If your key is not found, add it to the Agent: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-add &lt;/path/to/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/>
              <a:t>Use </a:t>
            </a:r>
            <a:r>
              <a:rPr lang="en-US" dirty="0" err="1"/>
              <a:t>ssh</a:t>
            </a:r>
            <a:r>
              <a:rPr lang="en-US" dirty="0"/>
              <a:t> to connect: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vscXXXXX@&lt;hostname&gt;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42</a:t>
            </a:fld>
            <a:endParaRPr lang="nl-BE" dirty="0"/>
          </a:p>
        </p:txBody>
      </p:sp>
      <p:grpSp>
        <p:nvGrpSpPr>
          <p:cNvPr id="80" name="Group 79"/>
          <p:cNvGrpSpPr/>
          <p:nvPr/>
        </p:nvGrpSpPr>
        <p:grpSpPr>
          <a:xfrm>
            <a:off x="5884625" y="1889051"/>
            <a:ext cx="5867773" cy="4596606"/>
            <a:chOff x="5884625" y="1889051"/>
            <a:chExt cx="5867773" cy="4596606"/>
          </a:xfrm>
        </p:grpSpPr>
        <p:grpSp>
          <p:nvGrpSpPr>
            <p:cNvPr id="81" name="Group 80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5884625" y="1889051"/>
                  <a:ext cx="5867773" cy="3816424"/>
                  <a:chOff x="5844851" y="2420888"/>
                  <a:chExt cx="5891932" cy="3834924"/>
                </a:xfrm>
              </p:grpSpPr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851" y="2420888"/>
                    <a:ext cx="5891932" cy="383492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92" name="Rectangle 91"/>
                  <p:cNvSpPr/>
                  <p:nvPr/>
                </p:nvSpPr>
                <p:spPr>
                  <a:xfrm>
                    <a:off x="6731863" y="4019775"/>
                    <a:ext cx="3607592" cy="162785"/>
                  </a:xfrm>
                  <a:prstGeom prst="rect">
                    <a:avLst/>
                  </a:prstGeom>
                  <a:solidFill>
                    <a:srgbClr val="FFFF00">
                      <a:alpha val="3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47151" y="3798413"/>
                  <a:ext cx="3675200" cy="2687244"/>
                </a:xfrm>
                <a:prstGeom prst="rect">
                  <a:avLst/>
                </a:prstGeom>
              </p:spPr>
            </p:pic>
            <p:sp>
              <p:nvSpPr>
                <p:cNvPr id="90" name="Curved Left Arrow 89"/>
                <p:cNvSpPr/>
                <p:nvPr/>
              </p:nvSpPr>
              <p:spPr>
                <a:xfrm rot="1545085">
                  <a:off x="10245967" y="3819514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4" name="Rectangle 83"/>
              <p:cNvSpPr/>
              <p:nvPr/>
            </p:nvSpPr>
            <p:spPr>
              <a:xfrm>
                <a:off x="8308800" y="3219938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154764" y="3073856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930000" y="3073856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145163" y="3362531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7754400" y="56736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884625" y="1894163"/>
            <a:ext cx="5871889" cy="3960950"/>
            <a:chOff x="5884625" y="1894163"/>
            <a:chExt cx="5871889" cy="3960950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25" y="1894163"/>
              <a:ext cx="5871889" cy="3960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5" name="Rectangle 94"/>
            <p:cNvSpPr/>
            <p:nvPr/>
          </p:nvSpPr>
          <p:spPr>
            <a:xfrm>
              <a:off x="8308800" y="2788482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154764" y="2642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30000" y="2642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145163" y="2931075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362676" y="5673657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497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26693" y="3781326"/>
            <a:ext cx="1534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NX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About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Setup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88400" y="152852"/>
            <a:ext cx="5952064" cy="936104"/>
          </a:xfrm>
        </p:spPr>
        <p:txBody>
          <a:bodyPr/>
          <a:lstStyle/>
          <a:p>
            <a:r>
              <a:rPr lang="en-US" dirty="0"/>
              <a:t>NX – The Graphical Login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041355"/>
            <a:ext cx="6423280" cy="3872860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288400" y="1349999"/>
            <a:ext cx="4896544" cy="323112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NX is: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a graphical remote desktop server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login to VSC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start a virtual Linux instance(s)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Client: </a:t>
            </a:r>
            <a:r>
              <a:rPr lang="en-US" sz="2100" dirty="0" err="1">
                <a:solidFill>
                  <a:schemeClr val="tx1"/>
                </a:solidFill>
                <a:latin typeface="+mn-lt"/>
                <a:hlinkClick r:id="rId3"/>
              </a:rPr>
              <a:t>NoMachine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  <a:hlinkClick r:id="rId4"/>
              </a:rPr>
              <a:t>Configuration Guide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Using </a:t>
            </a:r>
            <a:r>
              <a:rPr lang="en-US" sz="2100" dirty="0" err="1">
                <a:solidFill>
                  <a:schemeClr val="tx1"/>
                </a:solidFill>
                <a:latin typeface="+mn-lt"/>
              </a:rPr>
              <a:t>OpenSSH</a:t>
            </a:r>
            <a:r>
              <a:rPr lang="en-US" sz="2100" dirty="0">
                <a:solidFill>
                  <a:schemeClr val="tx1"/>
                </a:solidFill>
                <a:latin typeface="+mn-lt"/>
              </a:rPr>
              <a:t> key</a:t>
            </a:r>
            <a:br>
              <a:rPr lang="en-US" sz="2100" dirty="0">
                <a:solidFill>
                  <a:schemeClr val="tx1"/>
                </a:solidFill>
                <a:latin typeface="+mn-lt"/>
              </a:rPr>
            </a:br>
            <a:r>
              <a:rPr lang="en-US" sz="2100" dirty="0">
                <a:solidFill>
                  <a:schemeClr val="tx1"/>
                </a:solidFill>
                <a:latin typeface="+mn-lt"/>
                <a:hlinkClick r:id="rId5"/>
              </a:rPr>
              <a:t>Convert your key</a:t>
            </a:r>
            <a:endParaRPr lang="pl-PL" sz="2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067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25689" y="260648"/>
            <a:ext cx="5448008" cy="792088"/>
          </a:xfrm>
        </p:spPr>
        <p:txBody>
          <a:bodyPr/>
          <a:lstStyle/>
          <a:p>
            <a:r>
              <a:rPr lang="en-US"/>
              <a:t>A</a:t>
            </a:r>
            <a:r>
              <a:rPr lang="pl-PL"/>
              <a:t>dvantages </a:t>
            </a:r>
            <a:r>
              <a:rPr lang="pl-PL" dirty="0"/>
              <a:t>of NX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67408" y="1268760"/>
            <a:ext cx="10801200" cy="3970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Graphical login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A session stays alive/active even if you close your client (e.g. laptop)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Resume a session, and immediately keep working where you left off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More interactive jobs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Available apps:</a:t>
            </a:r>
            <a:br>
              <a:rPr lang="en-US" sz="2100" dirty="0"/>
            </a:br>
            <a:r>
              <a:rPr lang="en-US" sz="2100" dirty="0"/>
              <a:t>Internet browser, terminal, …</a:t>
            </a:r>
            <a:br>
              <a:rPr lang="en-US" sz="2100" dirty="0"/>
            </a:br>
            <a:r>
              <a:rPr lang="en-US" sz="2100" dirty="0"/>
              <a:t>Text editor, PDF reader, Image viewer, …</a:t>
            </a:r>
            <a:br>
              <a:rPr lang="en-US" sz="2100" dirty="0"/>
            </a:br>
            <a:r>
              <a:rPr lang="en-US" sz="2100" dirty="0" err="1"/>
              <a:t>Matlab</a:t>
            </a:r>
            <a:r>
              <a:rPr lang="en-US" sz="2100" dirty="0"/>
              <a:t>, </a:t>
            </a:r>
            <a:r>
              <a:rPr lang="en-US" sz="2100" dirty="0" err="1"/>
              <a:t>RStudio</a:t>
            </a:r>
            <a:r>
              <a:rPr lang="en-US" sz="2100" dirty="0"/>
              <a:t>, SAS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rgbClr val="FF0000"/>
                </a:solidFill>
              </a:rPr>
              <a:t>Remark:</a:t>
            </a:r>
            <a:br>
              <a:rPr lang="en-US" sz="2100" dirty="0"/>
            </a:br>
            <a:r>
              <a:rPr lang="en-US" sz="2100" dirty="0"/>
              <a:t>NX is shared among tens of users</a:t>
            </a:r>
            <a:br>
              <a:rPr lang="en-US" sz="2100" dirty="0"/>
            </a:br>
            <a:r>
              <a:rPr lang="en-US" sz="2100" b="1" dirty="0">
                <a:solidFill>
                  <a:srgbClr val="FF0000"/>
                </a:solidFill>
              </a:rPr>
              <a:t>Do not </a:t>
            </a:r>
            <a:r>
              <a:rPr lang="en-US" sz="2100" b="1" dirty="0"/>
              <a:t>compute/test your code there</a:t>
            </a:r>
            <a:br>
              <a:rPr lang="en-US" sz="2100" dirty="0"/>
            </a:br>
            <a:r>
              <a:rPr lang="en-US" sz="2100" dirty="0"/>
              <a:t>Instead, submit jobs from NX to compute nodes</a:t>
            </a:r>
            <a:endParaRPr lang="nl-BE" sz="2100" dirty="0"/>
          </a:p>
        </p:txBody>
      </p:sp>
    </p:spTree>
    <p:extLst>
      <p:ext uri="{BB962C8B-B14F-4D97-AF65-F5344CB8AC3E}">
        <p14:creationId xmlns:p14="http://schemas.microsoft.com/office/powerpoint/2010/main" val="7405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46</a:t>
            </a:fld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8" y="1089202"/>
            <a:ext cx="7618501" cy="4860079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064000" y="188640"/>
            <a:ext cx="8334000" cy="603328"/>
          </a:xfrm>
        </p:spPr>
        <p:txBody>
          <a:bodyPr>
            <a:normAutofit/>
          </a:bodyPr>
          <a:lstStyle/>
          <a:p>
            <a:r>
              <a:rPr lang="pl-PL" altLang="en-US" dirty="0"/>
              <a:t>NX virtual desktop</a:t>
            </a:r>
            <a:endParaRPr lang="en-US" alt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6456040" y="3356992"/>
            <a:ext cx="2592288" cy="1152128"/>
          </a:xfrm>
          <a:prstGeom prst="wedgeRoundRectCallout">
            <a:avLst>
              <a:gd name="adj1" fmla="val -50117"/>
              <a:gd name="adj2" fmla="val -106715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NX server is hosted on two Genius login nodes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2424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0648"/>
            <a:ext cx="9351343" cy="612067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91944" y="1844824"/>
            <a:ext cx="4248472" cy="3024336"/>
            <a:chOff x="5591944" y="1844824"/>
            <a:chExt cx="4248472" cy="3024336"/>
          </a:xfrm>
        </p:grpSpPr>
        <p:sp>
          <p:nvSpPr>
            <p:cNvPr id="3" name="Rectangle 2"/>
            <p:cNvSpPr/>
            <p:nvPr/>
          </p:nvSpPr>
          <p:spPr>
            <a:xfrm>
              <a:off x="5591944" y="1844824"/>
              <a:ext cx="4248472" cy="3024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Courier New" panose="02070309020205020404" pitchFamily="49" charset="0"/>
                <a:buChar char="o"/>
              </a:pPr>
              <a:endParaRPr lang="nl-BE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63952" y="1916832"/>
              <a:ext cx="410445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graphical login node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A new session stays active for long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Rich suite of applications; e.g.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Terminal, Firefox, text editor, </a:t>
              </a:r>
              <a:r>
                <a:rPr lang="en-US" dirty="0" err="1">
                  <a:solidFill>
                    <a:schemeClr val="bg1"/>
                  </a:solidFill>
                </a:rPr>
                <a:t>Matlab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RStudio</a:t>
              </a:r>
              <a:r>
                <a:rPr lang="en-US" dirty="0">
                  <a:solidFill>
                    <a:schemeClr val="bg1"/>
                  </a:solidFill>
                </a:rPr>
                <a:t>, SAS etc.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shared, login-node.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rgbClr val="FFFF00"/>
                  </a:solidFill>
                </a:rPr>
                <a:t>Please do not compute on NX.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server is attached to Genius. Jobs submitted from NX will appear in Genius queue</a:t>
              </a:r>
            </a:p>
          </p:txBody>
        </p:sp>
      </p:grp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47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466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9416" y="1298179"/>
            <a:ext cx="10153128" cy="465110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Accesories</a:t>
            </a:r>
            <a:r>
              <a:rPr lang="pl-PL" dirty="0"/>
              <a:t>: Gedit, Vi IMproved, Emacs (dummy version), </a:t>
            </a:r>
            <a:br>
              <a:rPr lang="en-US" dirty="0"/>
            </a:br>
            <a:r>
              <a:rPr lang="en-US" dirty="0"/>
              <a:t>  </a:t>
            </a:r>
            <a:r>
              <a:rPr lang="pl-PL" dirty="0" err="1"/>
              <a:t>Calculator</a:t>
            </a:r>
            <a:endParaRPr lang="pl-PL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Graphics</a:t>
            </a:r>
            <a:r>
              <a:rPr lang="pl-PL" dirty="0"/>
              <a:t>: </a:t>
            </a:r>
            <a:r>
              <a:rPr lang="en-US" dirty="0" err="1"/>
              <a:t>gThumb</a:t>
            </a:r>
            <a:r>
              <a:rPr lang="en-US" dirty="0"/>
              <a:t> (picture viewer)</a:t>
            </a:r>
            <a:r>
              <a:rPr lang="pl-PL" dirty="0"/>
              <a:t>, </a:t>
            </a:r>
            <a:r>
              <a:rPr lang="pl-PL" dirty="0" err="1"/>
              <a:t>Xpdf</a:t>
            </a:r>
            <a:r>
              <a:rPr lang="pl-PL" dirty="0"/>
              <a:t> Viewer</a:t>
            </a:r>
            <a:endParaRPr lang="nl-BE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Internet</a:t>
            </a:r>
            <a:r>
              <a:rPr lang="pl-PL" dirty="0"/>
              <a:t>: </a:t>
            </a:r>
            <a:r>
              <a:rPr lang="pl-PL" dirty="0" err="1"/>
              <a:t>Firefox</a:t>
            </a:r>
            <a:endParaRPr lang="pl-PL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HPC</a:t>
            </a:r>
            <a:r>
              <a:rPr lang="pl-PL" dirty="0"/>
              <a:t>: </a:t>
            </a:r>
            <a:r>
              <a:rPr lang="pl-PL" b="1" dirty="0"/>
              <a:t>Computation</a:t>
            </a:r>
            <a:r>
              <a:rPr lang="pl-PL" dirty="0"/>
              <a:t>: Matlab (201</a:t>
            </a:r>
            <a:r>
              <a:rPr lang="en-US" dirty="0"/>
              <a:t>8</a:t>
            </a:r>
            <a:r>
              <a:rPr lang="pl-PL" dirty="0"/>
              <a:t>a), RStudio, SAS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Visualisation</a:t>
            </a:r>
            <a:r>
              <a:rPr lang="pl-PL" dirty="0"/>
              <a:t>: </a:t>
            </a:r>
            <a:r>
              <a:rPr lang="pl-PL" dirty="0" err="1"/>
              <a:t>Paraview</a:t>
            </a:r>
            <a:r>
              <a:rPr lang="pl-PL" dirty="0"/>
              <a:t>, </a:t>
            </a:r>
            <a:r>
              <a:rPr lang="pl-PL" dirty="0" err="1"/>
              <a:t>VisIt</a:t>
            </a:r>
            <a:r>
              <a:rPr lang="pl-PL" dirty="0"/>
              <a:t>, VMD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Programming</a:t>
            </a:r>
            <a:r>
              <a:rPr lang="pl-PL" dirty="0"/>
              <a:t>: Meld Diff Viewer </a:t>
            </a:r>
            <a:r>
              <a:rPr lang="en-US" dirty="0"/>
              <a:t>(visual diff and merge tool</a:t>
            </a:r>
            <a:r>
              <a:rPr lang="pl-PL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System tools</a:t>
            </a:r>
            <a:r>
              <a:rPr lang="pl-PL" dirty="0"/>
              <a:t>: File Browser, Terminal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Additionally</a:t>
            </a:r>
            <a:r>
              <a:rPr lang="pl-PL" dirty="0"/>
              <a:t>: G</a:t>
            </a:r>
            <a:r>
              <a:rPr lang="en-US" dirty="0" err="1"/>
              <a:t>nuplot</a:t>
            </a:r>
            <a:r>
              <a:rPr lang="pl-PL" dirty="0"/>
              <a:t> (</a:t>
            </a:r>
            <a:r>
              <a:rPr lang="nl-BE" dirty="0" err="1"/>
              <a:t>graphing</a:t>
            </a:r>
            <a:r>
              <a:rPr lang="nl-BE" dirty="0"/>
              <a:t> </a:t>
            </a:r>
            <a:r>
              <a:rPr lang="nl-BE" dirty="0" err="1"/>
              <a:t>utility</a:t>
            </a:r>
            <a:r>
              <a:rPr lang="pl-PL" dirty="0"/>
              <a:t>), </a:t>
            </a:r>
            <a:r>
              <a:rPr lang="en-US" dirty="0" err="1"/>
              <a:t>Filezilla</a:t>
            </a:r>
            <a:r>
              <a:rPr lang="en-US" dirty="0"/>
              <a:t> </a:t>
            </a:r>
            <a:r>
              <a:rPr lang="pl-PL" dirty="0"/>
              <a:t>(file transfer tool), </a:t>
            </a:r>
            <a:br>
              <a:rPr lang="en-US" dirty="0"/>
            </a:br>
            <a:r>
              <a:rPr lang="en-US" dirty="0"/>
              <a:t>  </a:t>
            </a:r>
            <a:r>
              <a:rPr lang="pl-PL" dirty="0" err="1"/>
              <a:t>Evince</a:t>
            </a:r>
            <a:r>
              <a:rPr lang="pl-PL" dirty="0"/>
              <a:t> (</a:t>
            </a:r>
            <a:r>
              <a:rPr lang="en-US" dirty="0"/>
              <a:t>PDF, PostScript, TIFF, XPS</a:t>
            </a:r>
            <a:r>
              <a:rPr lang="pl-PL" dirty="0"/>
              <a:t>,</a:t>
            </a:r>
            <a:r>
              <a:rPr lang="en-US" dirty="0"/>
              <a:t> DVI </a:t>
            </a:r>
            <a:r>
              <a:rPr lang="pl-PL" dirty="0"/>
              <a:t>Viewer)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pl-PL" dirty="0"/>
              <a:t>Software </a:t>
            </a:r>
            <a:r>
              <a:rPr lang="pl-PL" dirty="0" err="1"/>
              <a:t>launched</a:t>
            </a:r>
            <a:r>
              <a:rPr lang="pl-PL" dirty="0"/>
              <a:t> </a:t>
            </a:r>
            <a:r>
              <a:rPr lang="pl-PL" dirty="0" err="1"/>
              <a:t>though</a:t>
            </a:r>
            <a:r>
              <a:rPr lang="pl-PL" dirty="0"/>
              <a:t> modules from Terminal.</a:t>
            </a:r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/>
              <a:t>NX: available software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964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7F617-4EAB-1C3F-D54B-313FC816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02" y="1772815"/>
            <a:ext cx="5342342" cy="3513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6682ED-9295-9CBA-7DEC-FAC5DB114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772815"/>
            <a:ext cx="5342343" cy="35132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1442" y="1866834"/>
            <a:ext cx="635966" cy="569570"/>
            <a:chOff x="1390328" y="680120"/>
            <a:chExt cx="635966" cy="569570"/>
          </a:xfrm>
        </p:grpSpPr>
        <p:sp>
          <p:nvSpPr>
            <p:cNvPr id="21" name="Right Arrow 20"/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85447" y="2683620"/>
            <a:ext cx="670331" cy="513030"/>
            <a:chOff x="1125781" y="557187"/>
            <a:chExt cx="670331" cy="513030"/>
          </a:xfrm>
        </p:grpSpPr>
        <p:sp>
          <p:nvSpPr>
            <p:cNvPr id="30" name="Right Arrow 29"/>
            <p:cNvSpPr/>
            <p:nvPr/>
          </p:nvSpPr>
          <p:spPr>
            <a:xfrm rot="9719513">
              <a:off x="1125781" y="78218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38912" y="557187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910972-29CE-1653-9042-CDBB9F77A523}"/>
              </a:ext>
            </a:extLst>
          </p:cNvPr>
          <p:cNvGrpSpPr/>
          <p:nvPr/>
        </p:nvGrpSpPr>
        <p:grpSpPr>
          <a:xfrm>
            <a:off x="9157758" y="3285811"/>
            <a:ext cx="626620" cy="553309"/>
            <a:chOff x="1066838" y="557849"/>
            <a:chExt cx="626620" cy="553309"/>
          </a:xfrm>
        </p:grpSpPr>
        <p:sp>
          <p:nvSpPr>
            <p:cNvPr id="9" name="Right Arrow 20">
              <a:extLst>
                <a:ext uri="{FF2B5EF4-FFF2-40B4-BE49-F238E27FC236}">
                  <a16:creationId xmlns:a16="http://schemas.microsoft.com/office/drawing/2014/main" id="{8C8304BC-30F0-C75E-C509-5EA41C054692}"/>
                </a:ext>
              </a:extLst>
            </p:cNvPr>
            <p:cNvSpPr/>
            <p:nvPr/>
          </p:nvSpPr>
          <p:spPr>
            <a:xfrm rot="12901145">
              <a:off x="1066838" y="55784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F07719-5918-7A6E-283B-8031DFCC5E2F}"/>
                </a:ext>
              </a:extLst>
            </p:cNvPr>
            <p:cNvSpPr/>
            <p:nvPr/>
          </p:nvSpPr>
          <p:spPr>
            <a:xfrm>
              <a:off x="1236258" y="65395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BA44F4-841E-9A8F-6253-40A1287FAC57}"/>
              </a:ext>
            </a:extLst>
          </p:cNvPr>
          <p:cNvGrpSpPr/>
          <p:nvPr/>
        </p:nvGrpSpPr>
        <p:grpSpPr>
          <a:xfrm>
            <a:off x="11133977" y="2712207"/>
            <a:ext cx="607138" cy="525799"/>
            <a:chOff x="1232178" y="647666"/>
            <a:chExt cx="607138" cy="525799"/>
          </a:xfrm>
        </p:grpSpPr>
        <p:sp>
          <p:nvSpPr>
            <p:cNvPr id="12" name="Right Arrow 20">
              <a:extLst>
                <a:ext uri="{FF2B5EF4-FFF2-40B4-BE49-F238E27FC236}">
                  <a16:creationId xmlns:a16="http://schemas.microsoft.com/office/drawing/2014/main" id="{F7F61E1B-BF27-DA1A-A6B4-E1327C6DCB6F}"/>
                </a:ext>
              </a:extLst>
            </p:cNvPr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38173CF-7B02-E967-CEE9-38450CCB591F}"/>
                </a:ext>
              </a:extLst>
            </p:cNvPr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4F8F5-F032-7440-6DC5-7F03C5276BA6}"/>
              </a:ext>
            </a:extLst>
          </p:cNvPr>
          <p:cNvSpPr/>
          <p:nvPr/>
        </p:nvSpPr>
        <p:spPr>
          <a:xfrm>
            <a:off x="7741148" y="3953418"/>
            <a:ext cx="3326381" cy="25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Host:     </a:t>
            </a:r>
            <a:r>
              <a:rPr lang="en-US" b="1" dirty="0"/>
              <a:t>nx.hpc.kuleuven.be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28894039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196752"/>
            <a:ext cx="4583912" cy="517534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What is the VSC?</a:t>
            </a:r>
            <a:endParaRPr lang="pl-PL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/>
              <a:t>What is a cluster?</a:t>
            </a:r>
          </a:p>
          <a:p>
            <a:pPr eaLnBrk="1" hangingPunct="1"/>
            <a:r>
              <a:rPr lang="en-US" altLang="en-US" dirty="0" err="1"/>
              <a:t>wICE</a:t>
            </a:r>
            <a:r>
              <a:rPr lang="en-US" altLang="en-US" dirty="0"/>
              <a:t>/Genius Cluster</a:t>
            </a:r>
          </a:p>
          <a:p>
            <a:pPr eaLnBrk="1" hangingPunct="1"/>
            <a:r>
              <a:rPr lang="en-US" altLang="en-US" dirty="0"/>
              <a:t>Storage</a:t>
            </a:r>
          </a:p>
          <a:p>
            <a:pPr eaLnBrk="1" hangingPunct="1"/>
            <a:r>
              <a:rPr lang="en-US" altLang="en-US" dirty="0"/>
              <a:t>Login nodes &amp; MFA</a:t>
            </a:r>
          </a:p>
          <a:p>
            <a:pPr eaLnBrk="1" hangingPunct="1"/>
            <a:r>
              <a:rPr lang="en-US" altLang="en-US" dirty="0"/>
              <a:t>Connection Setup</a:t>
            </a:r>
          </a:p>
          <a:p>
            <a:pPr eaLnBrk="1" hangingPunct="1"/>
            <a:r>
              <a:rPr lang="en-US" altLang="en-US" dirty="0"/>
              <a:t>Software environment</a:t>
            </a:r>
          </a:p>
          <a:p>
            <a:pPr eaLnBrk="1" hangingPunct="1"/>
            <a:r>
              <a:rPr lang="en-US" altLang="en-US" dirty="0"/>
              <a:t>How to submit jobs?</a:t>
            </a:r>
          </a:p>
          <a:p>
            <a:pPr eaLnBrk="1" hangingPunct="1"/>
            <a:r>
              <a:rPr lang="en-US" altLang="en-US" dirty="0"/>
              <a:t>Dedicated hardware</a:t>
            </a:r>
          </a:p>
          <a:p>
            <a:pPr eaLnBrk="1" hangingPunct="1"/>
            <a:r>
              <a:rPr lang="en-US" altLang="en-US" dirty="0"/>
              <a:t>Optional material</a:t>
            </a:r>
            <a:br>
              <a:rPr lang="en-US" altLang="en-US" dirty="0"/>
            </a:br>
            <a:r>
              <a:rPr lang="en-US" altLang="en-US" dirty="0"/>
              <a:t>- </a:t>
            </a:r>
            <a:r>
              <a:rPr lang="en-US" altLang="en-US" dirty="0" err="1"/>
              <a:t>Conda</a:t>
            </a:r>
            <a:r>
              <a:rPr lang="en-US" altLang="en-US" dirty="0"/>
              <a:t> for Python and R</a:t>
            </a:r>
            <a:br>
              <a:rPr lang="en-US" altLang="en-US" dirty="0"/>
            </a:br>
            <a:r>
              <a:rPr lang="en-US" altLang="en-US" dirty="0"/>
              <a:t>- Worker Framework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3240360" cy="965523"/>
          </a:xfrm>
        </p:spPr>
        <p:txBody>
          <a:bodyPr/>
          <a:lstStyle/>
          <a:p>
            <a:r>
              <a:rPr lang="en-US" sz="3600" dirty="0"/>
              <a:t>Outline</a:t>
            </a:r>
            <a:endParaRPr lang="en-US" alt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55840" y="1082155"/>
            <a:ext cx="6840760" cy="1944216"/>
            <a:chOff x="5087888" y="813976"/>
            <a:chExt cx="6840760" cy="19442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" contras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936" y="980728"/>
              <a:ext cx="6341022" cy="1610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5087888" y="813976"/>
              <a:ext cx="6840760" cy="194421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225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8B257D-47FF-5EEF-7E88-BFF23196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48107"/>
            <a:ext cx="5346031" cy="35156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464641" y="2924846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42341" y="3161278"/>
            <a:ext cx="720080" cy="457200"/>
            <a:chOff x="1390328" y="680120"/>
            <a:chExt cx="720080" cy="457200"/>
          </a:xfrm>
        </p:grpSpPr>
        <p:sp>
          <p:nvSpPr>
            <p:cNvPr id="30" name="Right Arrow 29"/>
            <p:cNvSpPr/>
            <p:nvPr/>
          </p:nvSpPr>
          <p:spPr>
            <a:xfrm rot="10800000" flipH="1">
              <a:off x="1844822" y="762740"/>
              <a:ext cx="26558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6628-3CF3-A258-6FD2-108CA467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29" y="1748106"/>
            <a:ext cx="5346031" cy="35156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33155E-AA1C-FC20-B400-364765BA36FE}"/>
              </a:ext>
            </a:extLst>
          </p:cNvPr>
          <p:cNvGrpSpPr/>
          <p:nvPr/>
        </p:nvGrpSpPr>
        <p:grpSpPr>
          <a:xfrm>
            <a:off x="6100239" y="2218723"/>
            <a:ext cx="635966" cy="569570"/>
            <a:chOff x="1390328" y="680120"/>
            <a:chExt cx="635966" cy="569570"/>
          </a:xfrm>
        </p:grpSpPr>
        <p:sp>
          <p:nvSpPr>
            <p:cNvPr id="15" name="Right Arrow 20">
              <a:extLst>
                <a:ext uri="{FF2B5EF4-FFF2-40B4-BE49-F238E27FC236}">
                  <a16:creationId xmlns:a16="http://schemas.microsoft.com/office/drawing/2014/main" id="{52D40C40-06E5-D758-FBA3-BC8991FB2B96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9BC094-CEC8-ABEE-8FE2-696CEBAF8486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E31E4E-4BA1-3ED7-8DAB-4D78D0E5C81B}"/>
              </a:ext>
            </a:extLst>
          </p:cNvPr>
          <p:cNvGrpSpPr/>
          <p:nvPr/>
        </p:nvGrpSpPr>
        <p:grpSpPr>
          <a:xfrm>
            <a:off x="5943647" y="1451760"/>
            <a:ext cx="635966" cy="569570"/>
            <a:chOff x="1390328" y="680120"/>
            <a:chExt cx="635966" cy="569570"/>
          </a:xfrm>
        </p:grpSpPr>
        <p:sp>
          <p:nvSpPr>
            <p:cNvPr id="18" name="Right Arrow 20">
              <a:extLst>
                <a:ext uri="{FF2B5EF4-FFF2-40B4-BE49-F238E27FC236}">
                  <a16:creationId xmlns:a16="http://schemas.microsoft.com/office/drawing/2014/main" id="{41D3BD19-2946-5B53-E3C8-124055339289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6CD49-6C6F-826A-2652-6EFFBAE9252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9075470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304E1-6B6A-A850-AC0F-71F8C5F9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39" y="1748107"/>
            <a:ext cx="5346032" cy="3515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B257D-47FF-5EEF-7E88-BFF23196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748107"/>
            <a:ext cx="5346031" cy="35156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374784" y="1748107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E31E4E-4BA1-3ED7-8DAB-4D78D0E5C81B}"/>
              </a:ext>
            </a:extLst>
          </p:cNvPr>
          <p:cNvGrpSpPr/>
          <p:nvPr/>
        </p:nvGrpSpPr>
        <p:grpSpPr>
          <a:xfrm>
            <a:off x="7210123" y="1748107"/>
            <a:ext cx="635966" cy="569570"/>
            <a:chOff x="1390328" y="680120"/>
            <a:chExt cx="635966" cy="569570"/>
          </a:xfrm>
        </p:grpSpPr>
        <p:sp>
          <p:nvSpPr>
            <p:cNvPr id="18" name="Right Arrow 20">
              <a:extLst>
                <a:ext uri="{FF2B5EF4-FFF2-40B4-BE49-F238E27FC236}">
                  <a16:creationId xmlns:a16="http://schemas.microsoft.com/office/drawing/2014/main" id="{41D3BD19-2946-5B53-E3C8-124055339289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6CD49-6C6F-826A-2652-6EFFBAE9252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74554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C1F234-5B8E-EF6E-835D-7BBC8578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69" y="1801433"/>
            <a:ext cx="5224345" cy="3535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E62093-8E52-41CD-1555-AC13831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6" y="1801433"/>
            <a:ext cx="5224345" cy="35353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761880" y="2552361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9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83832" y="4293096"/>
            <a:ext cx="597503" cy="549654"/>
            <a:chOff x="1382116" y="555212"/>
            <a:chExt cx="597503" cy="549654"/>
          </a:xfrm>
        </p:grpSpPr>
        <p:sp>
          <p:nvSpPr>
            <p:cNvPr id="13" name="Right Arrow 12"/>
            <p:cNvSpPr/>
            <p:nvPr/>
          </p:nvSpPr>
          <p:spPr>
            <a:xfrm rot="19384470">
              <a:off x="1666435" y="55521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  <a:endParaRPr lang="nl-BE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000E44-1163-0F1B-785C-98322180A79F}"/>
              </a:ext>
            </a:extLst>
          </p:cNvPr>
          <p:cNvSpPr/>
          <p:nvPr/>
        </p:nvSpPr>
        <p:spPr>
          <a:xfrm>
            <a:off x="4511824" y="663180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89D793-6717-823D-6043-DEC7D75B404F}"/>
              </a:ext>
            </a:extLst>
          </p:cNvPr>
          <p:cNvGrpSpPr/>
          <p:nvPr/>
        </p:nvGrpSpPr>
        <p:grpSpPr>
          <a:xfrm>
            <a:off x="8406980" y="2480509"/>
            <a:ext cx="683911" cy="457200"/>
            <a:chOff x="1163617" y="680120"/>
            <a:chExt cx="683911" cy="457200"/>
          </a:xfrm>
        </p:grpSpPr>
        <p:sp>
          <p:nvSpPr>
            <p:cNvPr id="10" name="Right Arrow 29">
              <a:extLst>
                <a:ext uri="{FF2B5EF4-FFF2-40B4-BE49-F238E27FC236}">
                  <a16:creationId xmlns:a16="http://schemas.microsoft.com/office/drawing/2014/main" id="{08F965E8-40DB-9822-BC5D-522A99E22727}"/>
                </a:ext>
              </a:extLst>
            </p:cNvPr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6B2814-83B5-8BB3-CE24-905A44ACD863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75313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A9DCF7-7693-49B5-A5CF-BD5A1A33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1801433"/>
            <a:ext cx="5186639" cy="35097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15480" y="2071810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4877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5" y="4005064"/>
            <a:ext cx="519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File Transfer with FileZilla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26">
        <p14:flythrough dir="out"/>
      </p:transition>
    </mc:Choice>
    <mc:Fallback xmlns="">
      <p:transition spd="slow" advTm="5726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957" x="7843838" y="2922588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5210" y="1441228"/>
            <a:ext cx="5839746" cy="440476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55</a:t>
            </a:fld>
            <a:endParaRPr lang="nl-BE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492046" y="2358811"/>
          <a:ext cx="39029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4">
                  <a:extLst>
                    <a:ext uri="{9D8B030D-6E8A-4147-A177-3AD203B41FA5}">
                      <a16:colId xmlns:a16="http://schemas.microsoft.com/office/drawing/2014/main" val="2817841479"/>
                    </a:ext>
                  </a:extLst>
                </a:gridCol>
                <a:gridCol w="2381080">
                  <a:extLst>
                    <a:ext uri="{9D8B030D-6E8A-4147-A177-3AD203B41FA5}">
                      <a16:colId xmlns:a16="http://schemas.microsoft.com/office/drawing/2014/main" val="1923223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FileZilla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Windows,</a:t>
                      </a:r>
                      <a:r>
                        <a:rPr lang="en-US" baseline="0" dirty="0"/>
                        <a:t>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56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WinSCP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7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rsync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Globus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Window,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5199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13" y="2794520"/>
            <a:ext cx="1225868" cy="245173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80872" y="3013576"/>
            <a:ext cx="1193757" cy="1976908"/>
            <a:chOff x="4280872" y="3013576"/>
            <a:chExt cx="1193757" cy="1976908"/>
          </a:xfrm>
        </p:grpSpPr>
        <p:pic>
          <p:nvPicPr>
            <p:cNvPr id="11" name="Picture 10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291" y="3013576"/>
              <a:ext cx="648000" cy="863999"/>
            </a:xfrm>
            <a:prstGeom prst="rect">
              <a:avLst/>
            </a:prstGeom>
          </p:spPr>
        </p:pic>
        <p:pic>
          <p:nvPicPr>
            <p:cNvPr id="12" name="Picture 11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872" y="4020388"/>
              <a:ext cx="1193757" cy="97009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49320" y="1896213"/>
            <a:ext cx="1575386" cy="3094272"/>
            <a:chOff x="549320" y="1896213"/>
            <a:chExt cx="1575386" cy="3094272"/>
          </a:xfrm>
        </p:grpSpPr>
        <p:pic>
          <p:nvPicPr>
            <p:cNvPr id="8" name="Picture 7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554" y="3013577"/>
              <a:ext cx="648000" cy="863999"/>
            </a:xfrm>
            <a:prstGeom prst="rect">
              <a:avLst/>
            </a:prstGeom>
          </p:spPr>
        </p:pic>
        <p:pic>
          <p:nvPicPr>
            <p:cNvPr id="9" name="Picture 8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5" y="4020389"/>
              <a:ext cx="1193757" cy="97009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9320" y="1896213"/>
              <a:ext cx="1575386" cy="44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Local Files</a:t>
              </a:r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971975" y="1901981"/>
            <a:ext cx="1557127" cy="442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VSC Account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692228" y="3537353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ight Arrow 19"/>
          <p:cNvSpPr/>
          <p:nvPr/>
        </p:nvSpPr>
        <p:spPr>
          <a:xfrm>
            <a:off x="1728534" y="3533135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1" y="3388414"/>
            <a:ext cx="1042928" cy="10429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728534" y="3877575"/>
            <a:ext cx="2377433" cy="301233"/>
            <a:chOff x="1728534" y="3877575"/>
            <a:chExt cx="2377433" cy="301233"/>
          </a:xfrm>
        </p:grpSpPr>
        <p:sp>
          <p:nvSpPr>
            <p:cNvPr id="28" name="Right Arrow 27"/>
            <p:cNvSpPr/>
            <p:nvPr/>
          </p:nvSpPr>
          <p:spPr>
            <a:xfrm rot="10800000">
              <a:off x="3648877" y="3877575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Right Arrow 28"/>
            <p:cNvSpPr/>
            <p:nvPr/>
          </p:nvSpPr>
          <p:spPr>
            <a:xfrm rot="10800000">
              <a:off x="1728534" y="3877576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20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96"/>
    </mc:Choice>
    <mc:Fallback xmlns="">
      <p:transition spd="slow" advTm="1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  <p:extLst>
    <p:ext uri="{3A86A75C-4F4B-4683-9AE1-C65F6400EC91}">
      <p14:laserTraceLst xmlns:p14="http://schemas.microsoft.com/office/powerpoint/2010/main">
        <p14:tracePtLst>
          <p14:tracePt t="3156" x="7754938" y="3935413"/>
          <p14:tracePt t="3417" x="7646988" y="3925888"/>
          <p14:tracePt t="3430" x="7504113" y="3890963"/>
          <p14:tracePt t="3436" x="7305675" y="3836988"/>
          <p14:tracePt t="3453" x="7091363" y="3783013"/>
          <p14:tracePt t="3469" x="6589713" y="3657600"/>
          <p14:tracePt t="3486" x="6032500" y="3532188"/>
          <p14:tracePt t="3503" x="5719763" y="3460750"/>
          <p14:tracePt t="3520" x="5100638" y="3335338"/>
          <p14:tracePt t="3536" x="4527550" y="3200400"/>
          <p14:tracePt t="3553" x="4141788" y="3092450"/>
          <p14:tracePt t="3570" x="3989388" y="3048000"/>
          <p14:tracePt t="3586" x="3819525" y="3003550"/>
          <p14:tracePt t="3603" x="3711575" y="2967038"/>
          <p14:tracePt t="3620" x="3684588" y="2949575"/>
          <p14:tracePt t="3648" x="3657600" y="2940050"/>
          <p14:tracePt t="3654" x="3648075" y="2940050"/>
          <p14:tracePt t="3669" x="3640138" y="2932113"/>
          <p14:tracePt t="3942" x="3514725" y="2932113"/>
          <p14:tracePt t="3951" x="3308350" y="2959100"/>
          <p14:tracePt t="3963" x="3128963" y="2967038"/>
          <p14:tracePt t="3980" x="2959100" y="2967038"/>
          <p14:tracePt t="3997" x="2679700" y="2967038"/>
          <p14:tracePt t="4013" x="2465388" y="2967038"/>
          <p14:tracePt t="4030" x="2384425" y="2967038"/>
          <p14:tracePt t="4047" x="2276475" y="2967038"/>
          <p14:tracePt t="4063" x="2214563" y="2976563"/>
          <p14:tracePt t="4080" x="2205038" y="2984500"/>
          <p14:tracePt t="4096" x="2187575" y="2994025"/>
          <p14:tracePt t="4113" x="2187575" y="3011488"/>
          <p14:tracePt t="4130" x="2187575" y="3065463"/>
          <p14:tracePt t="4146" x="2187575" y="3119438"/>
          <p14:tracePt t="4163" x="2187575" y="3190875"/>
          <p14:tracePt t="4180" x="2187575" y="3236913"/>
          <p14:tracePt t="4196" x="2187575" y="3263900"/>
          <p14:tracePt t="4213" x="2178050" y="3298825"/>
          <p14:tracePt t="4230" x="2160588" y="3325813"/>
          <p14:tracePt t="4246" x="2151063" y="3343275"/>
          <p14:tracePt t="4263" x="2133600" y="3362325"/>
          <p14:tracePt t="4280" x="2116138" y="3379788"/>
          <p14:tracePt t="4296" x="2097088" y="3379788"/>
          <p14:tracePt t="4313" x="2070100" y="3406775"/>
          <p14:tracePt t="4330" x="2044700" y="3424238"/>
          <p14:tracePt t="4363" x="2035175" y="3433763"/>
          <p14:tracePt t="4380" x="2025650" y="3433763"/>
          <p14:tracePt t="4399" x="2017713" y="3433763"/>
          <p14:tracePt t="4479" x="2017713" y="3424238"/>
          <p14:tracePt t="4500" x="2017713" y="3416300"/>
          <p14:tracePt t="4509" x="2017713" y="3406775"/>
          <p14:tracePt t="4519" x="2017713" y="3389313"/>
          <p14:tracePt t="4530" x="2008188" y="3370263"/>
          <p14:tracePt t="4547" x="1998663" y="3325813"/>
          <p14:tracePt t="4563" x="1990725" y="3308350"/>
          <p14:tracePt t="4580" x="1971675" y="3263900"/>
          <p14:tracePt t="4597" x="1944688" y="3227388"/>
          <p14:tracePt t="4613" x="1936750" y="3209925"/>
          <p14:tracePt t="4630" x="1917700" y="3173413"/>
          <p14:tracePt t="4647" x="1917700" y="3163888"/>
          <p14:tracePt t="4663" x="1909763" y="3155950"/>
          <p14:tracePt t="4679" x="1900238" y="3136900"/>
          <p14:tracePt t="4718" x="1900238" y="3128963"/>
          <p14:tracePt t="8359" x="1927225" y="3119438"/>
          <p14:tracePt t="8369" x="1981200" y="3111500"/>
          <p14:tracePt t="8379" x="2017713" y="3101975"/>
          <p14:tracePt t="8396" x="2052638" y="3092450"/>
          <p14:tracePt t="8412" x="2116138" y="3084513"/>
          <p14:tracePt t="8429" x="2151063" y="3065463"/>
          <p14:tracePt t="8446" x="2178050" y="3065463"/>
          <p14:tracePt t="8448" x="2205038" y="3048000"/>
          <p14:tracePt t="8462" x="2232025" y="3038475"/>
          <p14:tracePt t="8479" x="2286000" y="3021013"/>
          <p14:tracePt t="8496" x="2330450" y="3003550"/>
          <p14:tracePt t="8512" x="2349500" y="2994025"/>
          <p14:tracePt t="8529" x="2393950" y="2976563"/>
          <p14:tracePt t="8546" x="2428875" y="2959100"/>
          <p14:tracePt t="8562" x="2455863" y="2940050"/>
          <p14:tracePt t="8579" x="2501900" y="2922588"/>
          <p14:tracePt t="8595" x="2536825" y="2913063"/>
          <p14:tracePt t="8612" x="2554288" y="2895600"/>
          <p14:tracePt t="8629" x="2590800" y="2886075"/>
          <p14:tracePt t="8646" x="2627313" y="2868613"/>
          <p14:tracePt t="8662" x="2635250" y="2868613"/>
          <p14:tracePt t="8679" x="2662238" y="2859088"/>
          <p14:tracePt t="8696" x="2679700" y="2851150"/>
          <p14:tracePt t="8712" x="2698750" y="2841625"/>
          <p14:tracePt t="8729" x="2716213" y="2832100"/>
          <p14:tracePt t="8745" x="2733675" y="2824163"/>
          <p14:tracePt t="8762" x="2733675" y="2814638"/>
          <p14:tracePt t="8779" x="2743200" y="2814638"/>
          <p14:tracePt t="8795" x="2752725" y="2806700"/>
          <p14:tracePt t="9121" x="2743200" y="2806700"/>
          <p14:tracePt t="9213" x="2733675" y="2806700"/>
          <p14:tracePt t="9254" x="2725738" y="2806700"/>
          <p14:tracePt t="9274" x="2716213" y="2806700"/>
          <p14:tracePt t="9294" x="2698750" y="2797175"/>
          <p14:tracePt t="9302" x="2689225" y="2797175"/>
          <p14:tracePt t="9312" x="2679700" y="2787650"/>
          <p14:tracePt t="9327" x="2662238" y="2787650"/>
          <p14:tracePt t="9344" x="2654300" y="2779713"/>
          <p14:tracePt t="9361" x="2644775" y="2779713"/>
          <p14:tracePt t="9377" x="2635250" y="2779713"/>
          <p14:tracePt t="9393" x="2627313" y="2770188"/>
          <p14:tracePt t="9412" x="2617788" y="2770188"/>
          <p14:tracePt t="9427" x="2617788" y="2760663"/>
          <p14:tracePt t="9501" x="2608263" y="2760663"/>
          <p14:tracePt t="9510" x="2608263" y="2752725"/>
          <p14:tracePt t="10276" x="2617788" y="2752725"/>
          <p14:tracePt t="10576" x="2617788" y="2760663"/>
          <p14:tracePt t="11211" x="2617788" y="2770188"/>
          <p14:tracePt t="11750" x="2627313" y="2770188"/>
          <p14:tracePt t="12983" x="2635250" y="2770188"/>
          <p14:tracePt t="31598" x="2698750" y="2779713"/>
          <p14:tracePt t="31608" x="2770188" y="2787650"/>
          <p14:tracePt t="31616" x="2851150" y="2797175"/>
          <p14:tracePt t="31626" x="2922588" y="2806700"/>
          <p14:tracePt t="31638" x="2994025" y="2814638"/>
          <p14:tracePt t="31655" x="3074988" y="2814638"/>
          <p14:tracePt t="31671" x="3236913" y="2814638"/>
          <p14:tracePt t="31688" x="3389313" y="2814638"/>
          <p14:tracePt t="31704" x="3568700" y="2814638"/>
          <p14:tracePt t="31721" x="3648075" y="2814638"/>
          <p14:tracePt t="31738" x="3810000" y="2814638"/>
          <p14:tracePt t="31754" x="3952875" y="2814638"/>
          <p14:tracePt t="31771" x="4006850" y="2814638"/>
          <p14:tracePt t="31788" x="4151313" y="2814638"/>
          <p14:tracePt t="31804" x="4284663" y="2824163"/>
          <p14:tracePt t="31821" x="4338638" y="2832100"/>
          <p14:tracePt t="31838" x="4437063" y="2851150"/>
          <p14:tracePt t="31854" x="4483100" y="2868613"/>
          <p14:tracePt t="31871" x="4508500" y="2868613"/>
          <p14:tracePt t="31888" x="4535488" y="2886075"/>
          <p14:tracePt t="31904" x="4554538" y="2905125"/>
          <p14:tracePt t="31921" x="4562475" y="2905125"/>
          <p14:tracePt t="31938" x="4581525" y="2922588"/>
          <p14:tracePt t="31954" x="4589463" y="2932113"/>
          <p14:tracePt t="32265" x="4608513" y="2940050"/>
          <p14:tracePt t="32274" x="4625975" y="2940050"/>
          <p14:tracePt t="32285" x="4635500" y="2949575"/>
          <p14:tracePt t="32302" x="4643438" y="2949575"/>
          <p14:tracePt t="32318" x="4652963" y="2959100"/>
          <p14:tracePt t="32434" x="4643438" y="2959100"/>
          <p14:tracePt t="32464" x="4635500" y="2959100"/>
          <p14:tracePt t="32514" x="4625975" y="2959100"/>
          <p14:tracePt t="32584" x="4616450" y="2959100"/>
          <p14:tracePt t="32613" x="4608513" y="2959100"/>
          <p14:tracePt t="32623" x="4598988" y="2959100"/>
          <p14:tracePt t="32635" x="4598988" y="2949575"/>
          <p14:tracePt t="32652" x="4572000" y="2949575"/>
          <p14:tracePt t="32668" x="4562475" y="2940050"/>
          <p14:tracePt t="32685" x="4535488" y="2940050"/>
          <p14:tracePt t="32702" x="4508500" y="2932113"/>
          <p14:tracePt t="32718" x="4500563" y="2922588"/>
          <p14:tracePt t="32735" x="4473575" y="2922588"/>
          <p14:tracePt t="32752" x="4464050" y="2922588"/>
          <p14:tracePt t="32768" x="4456113" y="2913063"/>
          <p14:tracePt t="32785" x="4446588" y="2913063"/>
          <p14:tracePt t="32801" x="4437063" y="2905125"/>
          <p14:tracePt t="32822" x="4429125" y="2905125"/>
          <p14:tracePt t="33330" x="4437063" y="2905125"/>
          <p14:tracePt t="33508" x="4437063" y="2895600"/>
          <p14:tracePt t="33698" x="4446588" y="2895600"/>
          <p14:tracePt t="33778" x="4446588" y="2886075"/>
          <p14:tracePt t="33797" x="4456113" y="2886075"/>
          <p14:tracePt t="33808" x="4464050" y="2886075"/>
          <p14:tracePt t="33819" x="4483100" y="2878138"/>
          <p14:tracePt t="33836" x="4589463" y="2878138"/>
          <p14:tracePt t="33853" x="4660900" y="2868613"/>
          <p14:tracePt t="33869" x="4787900" y="2868613"/>
          <p14:tracePt t="33886" x="4921250" y="2878138"/>
          <p14:tracePt t="33903" x="4984750" y="2905125"/>
          <p14:tracePt t="33919" x="5110163" y="2959100"/>
          <p14:tracePt t="33936" x="5218113" y="3030538"/>
          <p14:tracePt t="33953" x="5270500" y="3084513"/>
          <p14:tracePt t="33958" x="5316538" y="3136900"/>
          <p14:tracePt t="33969" x="5378450" y="3209925"/>
          <p14:tracePt t="33986" x="5459413" y="3343275"/>
          <p14:tracePt t="34003" x="5486400" y="3397250"/>
          <p14:tracePt t="34019" x="5530850" y="3505200"/>
          <p14:tracePt t="34035" x="5557838" y="3603625"/>
          <p14:tracePt t="34052" x="5575300" y="3648075"/>
          <p14:tracePt t="34069" x="5594350" y="3721100"/>
          <p14:tracePt t="34085" x="5611813" y="3783013"/>
          <p14:tracePt t="34102" x="5621338" y="3819525"/>
          <p14:tracePt t="34118" x="5629275" y="3881438"/>
          <p14:tracePt t="34135" x="5638800" y="3935413"/>
          <p14:tracePt t="34152" x="5648325" y="3962400"/>
          <p14:tracePt t="34169" x="5656263" y="3998913"/>
          <p14:tracePt t="34185" x="5656263" y="4033838"/>
          <p14:tracePt t="34202" x="5656263" y="4043363"/>
          <p14:tracePt t="34219" x="5665788" y="4070350"/>
          <p14:tracePt t="34235" x="5675313" y="4078288"/>
          <p14:tracePt t="34253" x="5675313" y="4087813"/>
          <p14:tracePt t="34269" x="5675313" y="4097338"/>
          <p14:tracePt t="34285" x="5683250" y="4105275"/>
          <p14:tracePt t="34303" x="5683250" y="4114800"/>
          <p14:tracePt t="34335" x="5683250" y="4124325"/>
          <p14:tracePt t="34353" x="5692775" y="4124325"/>
          <p14:tracePt t="43758" x="5737225" y="4087813"/>
          <p14:tracePt t="43768" x="5800725" y="4033838"/>
          <p14:tracePt t="43777" x="5845175" y="3979863"/>
          <p14:tracePt t="43793" x="5899150" y="3917950"/>
          <p14:tracePt t="43810" x="6024563" y="3792538"/>
          <p14:tracePt t="43827" x="6122988" y="3675063"/>
          <p14:tracePt t="43843" x="6211888" y="3576638"/>
          <p14:tracePt t="43860" x="6248400" y="3549650"/>
          <p14:tracePt t="43877" x="6302375" y="3468688"/>
          <p14:tracePt t="43893" x="6346825" y="3416300"/>
          <p14:tracePt t="43910" x="6364288" y="3397250"/>
          <p14:tracePt t="43927" x="6391275" y="3362325"/>
          <p14:tracePt t="43943" x="6418263" y="3343275"/>
          <p14:tracePt t="43960" x="6437313" y="3325813"/>
          <p14:tracePt t="43962" x="6445250" y="3316288"/>
          <p14:tracePt t="43976" x="6454775" y="3298825"/>
          <p14:tracePt t="43993" x="6472238" y="3289300"/>
          <p14:tracePt t="44010" x="6472238" y="3281363"/>
          <p14:tracePt t="44027" x="6481763" y="3271838"/>
          <p14:tracePt t="44043" x="6481763" y="3263900"/>
          <p14:tracePt t="44062" x="6481763" y="3254375"/>
          <p14:tracePt t="44076" x="6489700" y="3254375"/>
          <p14:tracePt t="44154" x="6489700" y="3244850"/>
          <p14:tracePt t="44303" x="6489700" y="3236913"/>
          <p14:tracePt t="44343" x="6481763" y="3236913"/>
          <p14:tracePt t="44372" x="6472238" y="3236913"/>
          <p14:tracePt t="44382" x="6464300" y="3227388"/>
          <p14:tracePt t="44402" x="6454775" y="3227388"/>
          <p14:tracePt t="44413" x="6454775" y="3209925"/>
          <p14:tracePt t="44424" x="6437313" y="3209925"/>
          <p14:tracePt t="44441" x="6427788" y="3182938"/>
          <p14:tracePt t="44458" x="6418263" y="3173413"/>
          <p14:tracePt t="44461" x="6418263" y="3155950"/>
          <p14:tracePt t="44474" x="6400800" y="3136900"/>
          <p14:tracePt t="44491" x="6391275" y="3111500"/>
          <p14:tracePt t="44508" x="6391275" y="3084513"/>
          <p14:tracePt t="44524" x="6383338" y="3048000"/>
          <p14:tracePt t="44541" x="6373813" y="3011488"/>
          <p14:tracePt t="44558" x="6373813" y="2994025"/>
          <p14:tracePt t="44574" x="6373813" y="2959100"/>
          <p14:tracePt t="44591" x="6364288" y="2932113"/>
          <p14:tracePt t="44607" x="6364288" y="2913063"/>
          <p14:tracePt t="44624" x="6356350" y="2895600"/>
          <p14:tracePt t="44641" x="6356350" y="2886075"/>
          <p14:tracePt t="44657" x="6356350" y="2878138"/>
          <p14:tracePt t="44674" x="6356350" y="2868613"/>
          <p14:tracePt t="44691" x="6346825" y="2859088"/>
          <p14:tracePt t="44707" x="6346825" y="2851150"/>
          <p14:tracePt t="44741" x="6346825" y="2841625"/>
          <p14:tracePt t="44757" x="6346825" y="2832100"/>
          <p14:tracePt t="44790" x="6346825" y="2824163"/>
          <p14:tracePt t="44819" x="6346825" y="2814638"/>
          <p14:tracePt t="44849" x="6337300" y="2806700"/>
          <p14:tracePt t="44859" x="6337300" y="2797175"/>
          <p14:tracePt t="44869" x="6337300" y="2787650"/>
          <p14:tracePt t="44889" x="6337300" y="2779713"/>
          <p14:tracePt t="44899" x="6337300" y="2770188"/>
          <p14:tracePt t="44909" x="6337300" y="2760663"/>
          <p14:tracePt t="44924" x="6337300" y="2752725"/>
          <p14:tracePt t="44941" x="6337300" y="2733675"/>
          <p14:tracePt t="44957" x="6329363" y="2716213"/>
          <p14:tracePt t="44973" x="6329363" y="2706688"/>
          <p14:tracePt t="44990" x="6329363" y="2698750"/>
          <p14:tracePt t="45007" x="6329363" y="2689225"/>
          <p14:tracePt t="45023" x="6329363" y="2679700"/>
          <p14:tracePt t="45040" x="6319838" y="2679700"/>
          <p14:tracePt t="45057" x="6319838" y="2671763"/>
          <p14:tracePt t="45546" x="6319838" y="2679700"/>
          <p14:tracePt t="45646" x="6319838" y="2689225"/>
          <p14:tracePt t="45674" x="6311900" y="2689225"/>
          <p14:tracePt t="45732" x="6302375" y="2689225"/>
          <p14:tracePt t="45743" x="6302375" y="2698750"/>
          <p14:tracePt t="45793" x="6302375" y="2706688"/>
          <p14:tracePt t="45843" x="6292850" y="2706688"/>
          <p14:tracePt t="45883" x="6292850" y="2716213"/>
          <p14:tracePt t="46120" x="6284913" y="2716213"/>
          <p14:tracePt t="51267" x="6284913" y="2725738"/>
          <p14:tracePt t="51825" x="6275388" y="2725738"/>
          <p14:tracePt t="51865" x="6265863" y="2725738"/>
          <p14:tracePt t="51965" x="6257925" y="2725738"/>
          <p14:tracePt t="52452" x="6257925" y="2733675"/>
          <p14:tracePt t="52493" x="6257925" y="2743200"/>
          <p14:tracePt t="52582" x="6257925" y="2752725"/>
          <p14:tracePt t="52601" x="6265863" y="2752725"/>
          <p14:tracePt t="52781" x="6275388" y="2752725"/>
          <p14:tracePt t="53816" x="6284913" y="2752725"/>
          <p14:tracePt t="54184" x="6284913" y="2743200"/>
          <p14:tracePt t="54282" x="6284913" y="2733675"/>
          <p14:tracePt t="55090" x="6292850" y="2733675"/>
          <p14:tracePt t="55120" x="6319838" y="2725738"/>
          <p14:tracePt t="55131" x="6464300" y="2679700"/>
          <p14:tracePt t="55139" x="6651625" y="2635250"/>
          <p14:tracePt t="55148" x="6831013" y="2581275"/>
          <p14:tracePt t="55161" x="7027863" y="2519363"/>
          <p14:tracePt t="55178" x="7467600" y="2393950"/>
          <p14:tracePt t="55194" x="7683500" y="2322513"/>
          <p14:tracePt t="55211" x="8121650" y="2214563"/>
          <p14:tracePt t="55227" x="8382000" y="2151063"/>
          <p14:tracePt t="55244" x="8462963" y="2133600"/>
          <p14:tracePt t="55261" x="8561388" y="2116138"/>
          <p14:tracePt t="55277" x="8615363" y="2106613"/>
          <p14:tracePt t="55294" x="8623300" y="2106613"/>
          <p14:tracePt t="55311" x="8642350" y="2106613"/>
          <p14:tracePt t="55328" x="8650288" y="2106613"/>
          <p14:tracePt t="55361" x="8659813" y="2106613"/>
          <p14:tracePt t="55378" x="8669338" y="2106613"/>
          <p14:tracePt t="56750" x="8669338" y="2116138"/>
          <p14:tracePt t="56762" x="8677275" y="2116138"/>
          <p14:tracePt t="56772" x="8677275" y="2124075"/>
          <p14:tracePt t="56789" x="8686800" y="2133600"/>
          <p14:tracePt t="56806" x="8686800" y="2143125"/>
          <p14:tracePt t="56822" x="8704263" y="2151063"/>
          <p14:tracePt t="56839" x="8713788" y="2160588"/>
          <p14:tracePt t="56856" x="8731250" y="2178050"/>
          <p14:tracePt t="56873" x="8758238" y="2205038"/>
          <p14:tracePt t="56891" x="8775700" y="2241550"/>
          <p14:tracePt t="56906" x="8794750" y="2249488"/>
          <p14:tracePt t="56922" x="8812213" y="2276475"/>
          <p14:tracePt t="56941" x="8829675" y="2295525"/>
          <p14:tracePt t="56956" x="8839200" y="2303463"/>
          <p14:tracePt t="56973" x="8848725" y="2330450"/>
          <p14:tracePt t="56991" x="8856663" y="2349500"/>
          <p14:tracePt t="57006" x="8866188" y="2366963"/>
          <p14:tracePt t="57023" x="8866188" y="2384425"/>
          <p14:tracePt t="57040" x="8875713" y="2420938"/>
          <p14:tracePt t="57056" x="8875713" y="2428875"/>
          <p14:tracePt t="57073" x="8875713" y="2455863"/>
          <p14:tracePt t="57090" x="8875713" y="2474913"/>
          <p14:tracePt t="57106" x="8875713" y="2509838"/>
          <p14:tracePt t="57123" x="8875713" y="2546350"/>
          <p14:tracePt t="57140" x="8875713" y="2563813"/>
          <p14:tracePt t="57156" x="8875713" y="2600325"/>
          <p14:tracePt t="57173" x="8856663" y="2644775"/>
          <p14:tracePt t="57189" x="8856663" y="2662238"/>
          <p14:tracePt t="57206" x="8856663" y="2706688"/>
          <p14:tracePt t="57223" x="8839200" y="2752725"/>
          <p14:tracePt t="57239" x="8839200" y="2770188"/>
          <p14:tracePt t="57256" x="8829675" y="2797175"/>
          <p14:tracePt t="57273" x="8829675" y="2806700"/>
          <p14:tracePt t="57289" x="8829675" y="2814638"/>
          <p14:tracePt t="57306" x="8829675" y="2824163"/>
          <p14:tracePt t="57717" x="8821738" y="2824163"/>
          <p14:tracePt t="57840" x="8821738" y="2814638"/>
          <p14:tracePt t="58078" x="8821738" y="2806700"/>
          <p14:tracePt t="58128" x="8856663" y="2797175"/>
          <p14:tracePt t="58137" x="8947150" y="2770188"/>
          <p14:tracePt t="58149" x="9036050" y="2752725"/>
          <p14:tracePt t="58166" x="9107488" y="2725738"/>
          <p14:tracePt t="58183" x="9215438" y="2706688"/>
          <p14:tracePt t="58199" x="9269413" y="2689225"/>
          <p14:tracePt t="58216" x="9296400" y="2679700"/>
          <p14:tracePt t="58233" x="9313863" y="2679700"/>
          <p14:tracePt t="58249" x="9332913" y="2679700"/>
          <p14:tracePt t="58282" x="9340850" y="2679700"/>
          <p14:tracePt t="59362" x="9332913" y="2679700"/>
          <p14:tracePt t="59373" x="9286875" y="2679700"/>
          <p14:tracePt t="59384" x="9107488" y="2679700"/>
          <p14:tracePt t="59400" x="8794750" y="2679700"/>
          <p14:tracePt t="59416" x="8642350" y="2679700"/>
          <p14:tracePt t="59433" x="8391525" y="2679700"/>
          <p14:tracePt t="59450" x="8158163" y="2679700"/>
          <p14:tracePt t="59466" x="8050213" y="2679700"/>
          <p14:tracePt t="59483" x="7880350" y="2689225"/>
          <p14:tracePt t="59499" x="7772400" y="2698750"/>
          <p14:tracePt t="59516" x="7745413" y="2706688"/>
          <p14:tracePt t="59533" x="7691438" y="2706688"/>
          <p14:tracePt t="59549" x="7664450" y="2706688"/>
          <p14:tracePt t="59583" x="7646988" y="2706688"/>
          <p14:tracePt t="59600" x="7637463" y="2706688"/>
          <p14:tracePt t="59629" x="7637463" y="2716213"/>
          <p14:tracePt t="59639" x="7629525" y="2716213"/>
          <p14:tracePt t="59649" x="7620000" y="2716213"/>
          <p14:tracePt t="59689" x="7610475" y="2716213"/>
          <p14:tracePt t="59708" x="7602538" y="2725738"/>
          <p14:tracePt t="59728" x="7593013" y="2733675"/>
          <p14:tracePt t="59738" x="7583488" y="2733675"/>
          <p14:tracePt t="59748" x="7575550" y="2743200"/>
          <p14:tracePt t="59758" x="7566025" y="2743200"/>
          <p14:tracePt t="59767" x="7556500" y="2743200"/>
          <p14:tracePt t="59783" x="7556500" y="2752725"/>
          <p14:tracePt t="59799" x="7548563" y="2752725"/>
          <p14:tracePt t="59816" x="7539038" y="2760663"/>
          <p14:tracePt t="59833" x="7539038" y="2770188"/>
          <p14:tracePt t="59849" x="7531100" y="2779713"/>
          <p14:tracePt t="59866" x="7521575" y="2779713"/>
          <p14:tracePt t="59883" x="7521575" y="2806700"/>
          <p14:tracePt t="59899" x="7504113" y="2832100"/>
          <p14:tracePt t="59916" x="7504113" y="2841625"/>
          <p14:tracePt t="59932" x="7504113" y="2851150"/>
          <p14:tracePt t="59949" x="7504113" y="2859088"/>
          <p14:tracePt t="59966" x="7504113" y="2868613"/>
          <p14:tracePt t="59987" x="7504113" y="2878138"/>
          <p14:tracePt t="60029" x="7504113" y="2886075"/>
          <p14:tracePt t="60097" x="7512050" y="2886075"/>
          <p14:tracePt t="60107" x="7512050" y="2895600"/>
          <p14:tracePt t="60147" x="7512050" y="2905125"/>
          <p14:tracePt t="60177" x="7521575" y="2905125"/>
          <p14:tracePt t="60227" x="7521575" y="2913063"/>
          <p14:tracePt t="60257" x="7531100" y="2913063"/>
          <p14:tracePt t="60306" x="7531100" y="2922588"/>
          <p14:tracePt t="60346" x="7539038" y="2922588"/>
          <p14:tracePt t="60365" x="7539038" y="2932113"/>
          <p14:tracePt t="60385" x="7548563" y="2940050"/>
          <p14:tracePt t="60435" x="7548563" y="2949575"/>
          <p14:tracePt t="60485" x="7556500" y="2949575"/>
          <p14:tracePt t="60515" x="7556500" y="2959100"/>
          <p14:tracePt t="60636" x="7566025" y="2959100"/>
          <p14:tracePt t="60715" x="7566025" y="2967038"/>
          <p14:tracePt t="61948" x="7566025" y="2959100"/>
          <p14:tracePt t="62049" x="7566025" y="2949575"/>
          <p14:tracePt t="62139" x="7566025" y="2940050"/>
          <p14:tracePt t="62807" x="7566025" y="2932113"/>
          <p14:tracePt t="66270" x="7566025" y="2922588"/>
          <p14:tracePt t="66319" x="7566025" y="2913063"/>
          <p14:tracePt t="66370" x="7566025" y="2905125"/>
          <p14:tracePt t="67404" x="7566025" y="2913063"/>
          <p14:tracePt t="67415" x="7566025" y="2922588"/>
          <p14:tracePt t="67426" x="7566025" y="2932113"/>
          <p14:tracePt t="67442" x="7566025" y="2940050"/>
          <p14:tracePt t="67471" x="7566025" y="2949575"/>
          <p14:tracePt t="67533" x="7566025" y="2959100"/>
          <p14:tracePt t="67582" x="7566025" y="2967038"/>
          <p14:tracePt t="67614" x="7566025" y="2976563"/>
          <p14:tracePt t="67622" x="7575550" y="2976563"/>
          <p14:tracePt t="67631" x="7575550" y="2984500"/>
          <p14:tracePt t="67642" x="7583488" y="2994025"/>
          <p14:tracePt t="67659" x="7583488" y="3011488"/>
          <p14:tracePt t="67676" x="7602538" y="3030538"/>
          <p14:tracePt t="67692" x="7620000" y="3057525"/>
          <p14:tracePt t="67710" x="7637463" y="3074988"/>
          <p14:tracePt t="67726" x="7646988" y="3084513"/>
          <p14:tracePt t="67742" x="7683500" y="3101975"/>
          <p14:tracePt t="67759" x="7700963" y="3119438"/>
          <p14:tracePt t="67775" x="7735888" y="3146425"/>
          <p14:tracePt t="67792" x="7781925" y="3163888"/>
          <p14:tracePt t="67810" x="7808913" y="3182938"/>
          <p14:tracePt t="67826" x="7826375" y="3182938"/>
          <p14:tracePt t="67842" x="7861300" y="3190875"/>
          <p14:tracePt t="67859" x="7870825" y="3200400"/>
          <p14:tracePt t="67875" x="7907338" y="3200400"/>
          <p14:tracePt t="67892" x="7942263" y="3217863"/>
          <p14:tracePt t="67909" x="7951788" y="3217863"/>
          <p14:tracePt t="67925" x="7988300" y="3227388"/>
          <p14:tracePt t="67942" x="8023225" y="3244850"/>
          <p14:tracePt t="67959" x="8032750" y="3244850"/>
          <p14:tracePt t="67975" x="8050213" y="3244850"/>
          <p14:tracePt t="67992" x="8059738" y="3254375"/>
          <p14:tracePt t="68009" x="8067675" y="3254375"/>
          <p14:tracePt t="68266" x="8067675" y="3263900"/>
          <p14:tracePt t="68458" x="8059738" y="3263900"/>
          <p14:tracePt t="68479" x="8050213" y="3263900"/>
          <p14:tracePt t="68489" x="8032750" y="3263900"/>
          <p14:tracePt t="68499" x="8005763" y="3263900"/>
          <p14:tracePt t="68513" x="7978775" y="3263900"/>
          <p14:tracePt t="68529" x="7934325" y="3271838"/>
          <p14:tracePt t="68546" x="7915275" y="3271838"/>
          <p14:tracePt t="68562" x="7880350" y="3281363"/>
          <p14:tracePt t="68579" x="7843838" y="3281363"/>
          <p14:tracePt t="68596" x="7835900" y="3281363"/>
          <p14:tracePt t="68613" x="7808913" y="3281363"/>
          <p14:tracePt t="68629" x="7799388" y="3289300"/>
          <p14:tracePt t="68646" x="7789863" y="3289300"/>
          <p14:tracePt t="68662" x="7781925" y="3289300"/>
          <p14:tracePt t="68679" x="7772400" y="3289300"/>
          <p14:tracePt t="68696" x="7754938" y="3289300"/>
          <p14:tracePt t="68712" x="7745413" y="3289300"/>
          <p14:tracePt t="68729" x="7735888" y="3289300"/>
          <p14:tracePt t="68746" x="7727950" y="3289300"/>
          <p14:tracePt t="68779" x="7708900" y="3289300"/>
          <p14:tracePt t="68795" x="7700963" y="3298825"/>
          <p14:tracePt t="68829" x="7691438" y="3298825"/>
          <p14:tracePt t="68846" x="7683500" y="3298825"/>
          <p14:tracePt t="68875" x="7673975" y="3298825"/>
          <p14:tracePt t="70630" x="7673975" y="3316288"/>
          <p14:tracePt t="70640" x="7691438" y="3352800"/>
          <p14:tracePt t="70652" x="7691438" y="3379788"/>
          <p14:tracePt t="70669" x="7708900" y="3416300"/>
          <p14:tracePt t="70685" x="7718425" y="3451225"/>
          <p14:tracePt t="70702" x="7727950" y="3468688"/>
          <p14:tracePt t="70719" x="7735888" y="3495675"/>
          <p14:tracePt t="70735" x="7745413" y="3505200"/>
          <p14:tracePt t="70752" x="7745413" y="3514725"/>
          <p14:tracePt t="70769" x="7754938" y="3522663"/>
          <p14:tracePt t="70785" x="7754938" y="3532188"/>
          <p14:tracePt t="70819" x="7762875" y="3541713"/>
          <p14:tracePt t="70846" x="7762875" y="3549650"/>
          <p14:tracePt t="70856" x="7772400" y="3559175"/>
          <p14:tracePt t="70895" x="7781925" y="3568700"/>
          <p14:tracePt t="70906" x="7789863" y="3568700"/>
          <p14:tracePt t="70925" x="7789863" y="3576638"/>
          <p14:tracePt t="70935" x="7799388" y="3576638"/>
          <p14:tracePt t="70956" x="7799388" y="3586163"/>
          <p14:tracePt t="70966" x="7808913" y="3594100"/>
          <p14:tracePt t="70985" x="7808913" y="3603625"/>
          <p14:tracePt t="70995" x="7816850" y="3603625"/>
          <p14:tracePt t="71005" x="7816850" y="3613150"/>
          <p14:tracePt t="71025" x="7826375" y="3621088"/>
          <p14:tracePt t="71035" x="7835900" y="3630613"/>
          <p14:tracePt t="71052" x="7835900" y="3640138"/>
          <p14:tracePt t="71068" x="7843838" y="3648075"/>
          <p14:tracePt t="71085" x="7843838" y="3657600"/>
          <p14:tracePt t="71102" x="7853363" y="3657600"/>
          <p14:tracePt t="71118" x="7853363" y="3667125"/>
          <p14:tracePt t="71135" x="7861300" y="3667125"/>
          <p14:tracePt t="71152" x="7861300" y="3675063"/>
          <p14:tracePt t="71293" x="7870825" y="3675063"/>
          <p14:tracePt t="71753" x="7880350" y="3675063"/>
          <p14:tracePt t="72201" x="7880350" y="3667125"/>
          <p14:tracePt t="72247" x="7880350" y="3657600"/>
          <p14:tracePt t="73176" x="7870825" y="3657600"/>
          <p14:tracePt t="73335" x="7861300" y="3657600"/>
          <p14:tracePt t="78091" x="7861300" y="3667125"/>
          <p14:tracePt t="78101" x="7861300" y="3684588"/>
          <p14:tracePt t="78112" x="7861300" y="3721100"/>
          <p14:tracePt t="78128" x="7843838" y="3819525"/>
          <p14:tracePt t="78145" x="7835900" y="3863975"/>
          <p14:tracePt t="78162" x="7826375" y="3925888"/>
          <p14:tracePt t="78178" x="7808913" y="3971925"/>
          <p14:tracePt t="78195" x="7799388" y="3979863"/>
          <p14:tracePt t="78212" x="7799388" y="3998913"/>
          <p14:tracePt t="78228" x="7789863" y="4016375"/>
          <p14:tracePt t="78245" x="7789863" y="4025900"/>
          <p14:tracePt t="78262" x="7781925" y="4043363"/>
          <p14:tracePt t="78278" x="7772400" y="4070350"/>
          <p14:tracePt t="78295" x="7772400" y="4087813"/>
          <p14:tracePt t="78312" x="7762875" y="4114800"/>
          <p14:tracePt t="78328" x="7754938" y="4151313"/>
          <p14:tracePt t="78361" x="7754938" y="4168775"/>
          <p14:tracePt t="78378" x="7745413" y="4178300"/>
          <p14:tracePt t="78459" x="7735888" y="4178300"/>
          <p14:tracePt t="78806" x="7727950" y="4178300"/>
          <p14:tracePt t="78914" x="7718425" y="4178300"/>
          <p14:tracePt t="78954" x="7718425" y="4168775"/>
          <p14:tracePt t="78965" x="7708900" y="4168775"/>
          <p14:tracePt t="78985" x="7708900" y="4159250"/>
          <p14:tracePt t="79004" x="7700963" y="4159250"/>
          <p14:tracePt t="79014" x="7691438" y="4159250"/>
          <p14:tracePt t="79034" x="7683500" y="4159250"/>
          <p14:tracePt t="79045" x="7664450" y="4159250"/>
          <p14:tracePt t="79054" x="7656513" y="4159250"/>
          <p14:tracePt t="79065" x="7646988" y="4159250"/>
          <p14:tracePt t="79077" x="7637463" y="4159250"/>
          <p14:tracePt t="79094" x="7629525" y="4159250"/>
          <p14:tracePt t="79143" x="7620000" y="4159250"/>
          <p14:tracePt t="79224" x="7620000" y="4151313"/>
          <p14:tracePt t="106064" x="7610475" y="4151313"/>
          <p14:tracePt t="106074" x="7602538" y="4168775"/>
          <p14:tracePt t="106084" x="7583488" y="4186238"/>
          <p14:tracePt t="106101" x="7575550" y="4195763"/>
          <p14:tracePt t="106118" x="7548563" y="4230688"/>
          <p14:tracePt t="106134" x="7512050" y="4257675"/>
          <p14:tracePt t="106151" x="7485063" y="4276725"/>
          <p14:tracePt t="106167" x="7440613" y="4303713"/>
          <p14:tracePt t="106184" x="7386638" y="4330700"/>
          <p14:tracePt t="106201" x="7342188" y="4348163"/>
          <p14:tracePt t="106217" x="7324725" y="4356100"/>
          <p14:tracePt t="106234" x="7278688" y="4375150"/>
          <p14:tracePt t="106251" x="7234238" y="4375150"/>
          <p14:tracePt t="106267" x="7216775" y="4383088"/>
          <p14:tracePt t="106284" x="7189788" y="4392613"/>
          <p14:tracePt t="106301" x="7145338" y="4402138"/>
          <p14:tracePt t="106317" x="7126288" y="4402138"/>
          <p14:tracePt t="106334" x="7091363" y="4402138"/>
          <p14:tracePt t="106351" x="7054850" y="4402138"/>
          <p14:tracePt t="106367" x="7019925" y="4392613"/>
          <p14:tracePt t="106384" x="6946900" y="4356100"/>
          <p14:tracePt t="106401" x="6875463" y="4284663"/>
          <p14:tracePt t="106418" x="6831013" y="4257675"/>
          <p14:tracePt t="106434" x="6759575" y="4186238"/>
          <p14:tracePt t="106451" x="6688138" y="4097338"/>
          <p14:tracePt t="106467" x="6651625" y="4043363"/>
          <p14:tracePt t="106484" x="6589713" y="3944938"/>
          <p14:tracePt t="106501" x="6526213" y="3836988"/>
          <p14:tracePt t="106517" x="6499225" y="3773488"/>
          <p14:tracePt t="106534" x="6454775" y="3640138"/>
          <p14:tracePt t="106551" x="6418263" y="3478213"/>
          <p14:tracePt t="106567" x="6400800" y="3406775"/>
          <p14:tracePt t="106584" x="6383338" y="3254375"/>
          <p14:tracePt t="106600" x="6373813" y="3136900"/>
          <p14:tracePt t="106617" x="6373813" y="3101975"/>
          <p14:tracePt t="106634" x="6373813" y="3038475"/>
          <p14:tracePt t="106650" x="6373813" y="3003550"/>
          <p14:tracePt t="106667" x="6373813" y="2994025"/>
          <p14:tracePt t="106684" x="6383338" y="2967038"/>
          <p14:tracePt t="106701" x="6427788" y="2932113"/>
          <p14:tracePt t="106717" x="6481763" y="2913063"/>
          <p14:tracePt t="106734" x="6589713" y="2878138"/>
          <p14:tracePt t="106750" x="6661150" y="2859088"/>
          <p14:tracePt t="106767" x="6705600" y="2851150"/>
          <p14:tracePt t="106784" x="6769100" y="2832100"/>
          <p14:tracePt t="106800" x="6831013" y="2832100"/>
          <p14:tracePt t="106818" x="6911975" y="2824163"/>
          <p14:tracePt t="106834" x="6956425" y="2824163"/>
          <p14:tracePt t="106850" x="7099300" y="2824163"/>
          <p14:tracePt t="106867" x="7270750" y="2814638"/>
          <p14:tracePt t="106884" x="7351713" y="2814638"/>
          <p14:tracePt t="106900" x="7521575" y="2814638"/>
          <p14:tracePt t="106917" x="7656513" y="2814638"/>
          <p14:tracePt t="106934" x="7708900" y="2814638"/>
          <p14:tracePt t="106950" x="7789863" y="2824163"/>
          <p14:tracePt t="106967" x="7826375" y="2832100"/>
          <p14:tracePt t="106984" x="7870825" y="2859088"/>
          <p14:tracePt t="107000" x="7897813" y="2886075"/>
          <p14:tracePt t="107017" x="7915275" y="2994025"/>
          <p14:tracePt t="107033" x="7915275" y="3065463"/>
          <p14:tracePt t="107050" x="7915275" y="3209925"/>
          <p14:tracePt t="107067" x="7897813" y="3335338"/>
          <p14:tracePt t="107083" x="7888288" y="3389313"/>
          <p14:tracePt t="107100" x="7853363" y="3505200"/>
          <p14:tracePt t="107117" x="7835900" y="3621088"/>
          <p14:tracePt t="107133" x="7816850" y="3675063"/>
          <p14:tracePt t="107150" x="7781925" y="3783013"/>
          <p14:tracePt t="107167" x="7745413" y="3908425"/>
          <p14:tracePt t="107183" x="7727950" y="3962400"/>
          <p14:tracePt t="107200" x="7691438" y="4070350"/>
          <p14:tracePt t="107217" x="7646988" y="4159250"/>
          <p14:tracePt t="107233" x="7620000" y="4213225"/>
          <p14:tracePt t="107250" x="7593013" y="4294188"/>
          <p14:tracePt t="107267" x="7556500" y="4365625"/>
          <p14:tracePt t="107283" x="7548563" y="4392613"/>
          <p14:tracePt t="107300" x="7521575" y="4464050"/>
          <p14:tracePt t="107316" x="7504113" y="4508500"/>
          <p14:tracePt t="107333" x="7494588" y="4535488"/>
          <p14:tracePt t="107350" x="7477125" y="4589463"/>
          <p14:tracePt t="107367" x="7450138" y="4635500"/>
          <p14:tracePt t="107383" x="7450138" y="4660900"/>
          <p14:tracePt t="107400" x="7423150" y="4706938"/>
          <p14:tracePt t="107417" x="7413625" y="4733925"/>
          <p14:tracePt t="107433" x="7404100" y="4751388"/>
          <p14:tracePt t="107450" x="7386638" y="4760913"/>
          <p14:tracePt t="107466" x="7386638" y="4768850"/>
          <p14:tracePt t="107500" x="7378700" y="4768850"/>
          <p14:tracePt t="107516" x="7378700" y="4778375"/>
          <p14:tracePt t="107533" x="7378700" y="4787900"/>
          <p14:tracePt t="107550" x="7369175" y="4787900"/>
          <p14:tracePt t="107566" x="7369175" y="4795838"/>
          <p14:tracePt t="107605" x="7359650" y="4795838"/>
          <p14:tracePt t="107615" x="7359650" y="4805363"/>
          <p14:tracePt t="108033" x="7359650" y="4795838"/>
          <p14:tracePt t="108543" x="7359650" y="4787900"/>
          <p14:tracePt t="108791" x="7369175" y="4778375"/>
          <p14:tracePt t="109468" x="7369175" y="4768850"/>
          <p14:tracePt t="109577" x="7369175" y="4760913"/>
          <p14:tracePt t="109667" x="7369175" y="4751388"/>
          <p14:tracePt t="109717" x="7369175" y="4741863"/>
          <p14:tracePt t="111261" x="7324725" y="4733925"/>
          <p14:tracePt t="111270" x="7270750" y="4706938"/>
          <p14:tracePt t="111280" x="7226300" y="4687888"/>
          <p14:tracePt t="111296" x="7162800" y="4652963"/>
          <p14:tracePt t="111313" x="7145338" y="4643438"/>
          <p14:tracePt t="111330" x="7118350" y="4625975"/>
          <p14:tracePt t="111346" x="7099300" y="4608513"/>
          <p14:tracePt t="111363" x="7099300" y="4589463"/>
          <p14:tracePt t="111380" x="7081838" y="4554538"/>
          <p14:tracePt t="111396" x="7073900" y="4473575"/>
          <p14:tracePt t="111413" x="7064375" y="4437063"/>
          <p14:tracePt t="111430" x="7037388" y="4356100"/>
          <p14:tracePt t="111446" x="7027863" y="4294188"/>
          <p14:tracePt t="111463" x="7010400" y="4267200"/>
          <p14:tracePt t="111480" x="6992938" y="4240213"/>
          <p14:tracePt t="111496" x="6965950" y="4203700"/>
          <p14:tracePt t="111513" x="6946900" y="4195763"/>
          <p14:tracePt t="111530" x="6938963" y="4186238"/>
          <p14:tracePt t="111546" x="6921500" y="4178300"/>
          <p14:tracePt t="111580" x="6902450" y="4168775"/>
          <p14:tracePt t="111596" x="6884988" y="4168775"/>
          <p14:tracePt t="111613" x="6875463" y="4168775"/>
          <p14:tracePt t="111630" x="6840538" y="4168775"/>
          <p14:tracePt t="111646" x="6804025" y="4168775"/>
          <p14:tracePt t="111663" x="6794500" y="4168775"/>
          <p14:tracePt t="111680" x="6777038" y="4168775"/>
          <p14:tracePt t="111696" x="6759575" y="4168775"/>
          <p14:tracePt t="111730" x="6750050" y="4168775"/>
          <p14:tracePt t="111756" x="6750050" y="4159250"/>
          <p14:tracePt t="111776" x="6769100" y="4151313"/>
          <p14:tracePt t="111786" x="6821488" y="4132263"/>
          <p14:tracePt t="111796" x="6875463" y="4114800"/>
          <p14:tracePt t="111813" x="6911975" y="4097338"/>
          <p14:tracePt t="111830" x="6956425" y="4087813"/>
          <p14:tracePt t="111846" x="6973888" y="4078288"/>
          <p14:tracePt t="111880" x="6983413" y="4078288"/>
          <p14:tracePt t="111925" x="6965950" y="4078288"/>
          <p14:tracePt t="111935" x="6929438" y="4097338"/>
          <p14:tracePt t="111944" x="6875463" y="4124325"/>
          <p14:tracePt t="111955" x="6848475" y="4141788"/>
          <p14:tracePt t="111965" x="6813550" y="4168775"/>
          <p14:tracePt t="111980" x="6794500" y="4168775"/>
          <p14:tracePt t="111996" x="6777038" y="4186238"/>
          <p14:tracePt t="112013" x="6769100" y="4195763"/>
          <p14:tracePt t="112030" x="6759575" y="4195763"/>
          <p14:tracePt t="112084" x="6769100" y="4203700"/>
          <p14:tracePt t="112104" x="6777038" y="4203700"/>
          <p14:tracePt t="112115" x="6777038" y="4213225"/>
          <p14:tracePt t="112124" x="6794500" y="4213225"/>
          <p14:tracePt t="112134" x="6794500" y="4230688"/>
          <p14:tracePt t="112146" x="6794500" y="4249738"/>
          <p14:tracePt t="112163" x="6794500" y="4276725"/>
          <p14:tracePt t="112179" x="6794500" y="4330700"/>
          <p14:tracePt t="112196" x="6786563" y="4356100"/>
          <p14:tracePt t="112213" x="6786563" y="4375150"/>
          <p14:tracePt t="112229" x="6777038" y="4392613"/>
          <p14:tracePt t="112246" x="6769100" y="4402138"/>
          <p14:tracePt t="112264" x="6769100" y="4410075"/>
          <p14:tracePt t="112297" x="6769100" y="4419600"/>
          <p14:tracePt t="112325" x="6769100" y="4429125"/>
          <p14:tracePt t="112364" x="6769100" y="4437063"/>
          <p14:tracePt t="112404" x="6769100" y="4446588"/>
          <p14:tracePt t="112413" x="6777038" y="4446588"/>
          <p14:tracePt t="112423" x="6777038" y="4456113"/>
          <p14:tracePt t="112434" x="6786563" y="4456113"/>
          <p14:tracePt t="112473" x="6786563" y="4464050"/>
          <p14:tracePt t="112483" x="6794500" y="4464050"/>
          <p14:tracePt t="112511" x="6794500" y="4473575"/>
          <p14:tracePt t="112531" x="6804025" y="4473575"/>
          <p14:tracePt t="112551" x="6804025" y="4483100"/>
          <p14:tracePt t="112571" x="6804025" y="4491038"/>
          <p14:tracePt t="112604" x="6804025" y="4500563"/>
          <p14:tracePt t="112644" x="6804025" y="4508500"/>
          <p14:tracePt t="112664" x="6813550" y="4518025"/>
          <p14:tracePt t="112673" x="6813550" y="4527550"/>
          <p14:tracePt t="112684" x="6813550" y="4535488"/>
          <p14:tracePt t="112702" x="6813550" y="4545013"/>
          <p14:tracePt t="112722" x="6813550" y="4554538"/>
          <p14:tracePt t="112742" x="6813550" y="4562475"/>
          <p14:tracePt t="112772" x="6813550" y="4572000"/>
          <p14:tracePt t="112792" x="6813550" y="4581525"/>
          <p14:tracePt t="112801" x="6813550" y="4589463"/>
          <p14:tracePt t="112812" x="6813550" y="4598988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18905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56</a:t>
            </a:fld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2" y="1545203"/>
            <a:ext cx="4395337" cy="4478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27" y="1545203"/>
            <a:ext cx="4369962" cy="4452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12026" y="1848823"/>
            <a:ext cx="547566" cy="594970"/>
            <a:chOff x="1291750" y="509896"/>
            <a:chExt cx="547566" cy="594970"/>
          </a:xfrm>
        </p:grpSpPr>
        <p:sp>
          <p:nvSpPr>
            <p:cNvPr id="9" name="Right Arrow 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59592" y="2542942"/>
            <a:ext cx="2069757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-&gt; Settings</a:t>
            </a:r>
            <a:endParaRPr lang="nl-BE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88345" y="3119509"/>
            <a:ext cx="547566" cy="594970"/>
            <a:chOff x="1291750" y="509896"/>
            <a:chExt cx="547566" cy="594970"/>
          </a:xfrm>
        </p:grpSpPr>
        <p:sp>
          <p:nvSpPr>
            <p:cNvPr id="13" name="Right Arrow 12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02152" y="3063356"/>
            <a:ext cx="547566" cy="594970"/>
            <a:chOff x="1291750" y="509896"/>
            <a:chExt cx="547566" cy="594970"/>
          </a:xfrm>
        </p:grpSpPr>
        <p:sp>
          <p:nvSpPr>
            <p:cNvPr id="16" name="Right Arrow 15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05702" y="4388136"/>
            <a:ext cx="547566" cy="594970"/>
            <a:chOff x="1291750" y="509896"/>
            <a:chExt cx="547566" cy="594970"/>
          </a:xfrm>
        </p:grpSpPr>
        <p:sp>
          <p:nvSpPr>
            <p:cNvPr id="19" name="Right Arrow 1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Oval 1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7772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18905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57</a:t>
            </a:fld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26" y="1185958"/>
            <a:ext cx="7848082" cy="502404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22109" y="4122617"/>
            <a:ext cx="457200" cy="637409"/>
            <a:chOff x="1382116" y="647666"/>
            <a:chExt cx="457200" cy="637409"/>
          </a:xfrm>
        </p:grpSpPr>
        <p:sp>
          <p:nvSpPr>
            <p:cNvPr id="9" name="Right Arrow 8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47317" y="1756964"/>
            <a:ext cx="665247" cy="457200"/>
            <a:chOff x="1174069" y="647666"/>
            <a:chExt cx="665247" cy="457200"/>
          </a:xfrm>
        </p:grpSpPr>
        <p:sp>
          <p:nvSpPr>
            <p:cNvPr id="22" name="Right Arrow 21"/>
            <p:cNvSpPr/>
            <p:nvPr/>
          </p:nvSpPr>
          <p:spPr>
            <a:xfrm rot="10800000">
              <a:off x="1174069" y="749696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Oval 22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80285" y="2288101"/>
            <a:ext cx="547566" cy="594970"/>
            <a:chOff x="1291750" y="509896"/>
            <a:chExt cx="547566" cy="594970"/>
          </a:xfrm>
        </p:grpSpPr>
        <p:sp>
          <p:nvSpPr>
            <p:cNvPr id="25" name="Right Arrow 24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Oval 25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51685" y="2974003"/>
            <a:ext cx="547566" cy="594970"/>
            <a:chOff x="1291750" y="509896"/>
            <a:chExt cx="547566" cy="594970"/>
          </a:xfrm>
        </p:grpSpPr>
        <p:sp>
          <p:nvSpPr>
            <p:cNvPr id="28" name="Right Arrow 27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Oval 28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67500" y="5201920"/>
            <a:ext cx="457200" cy="637409"/>
            <a:chOff x="1382116" y="647666"/>
            <a:chExt cx="457200" cy="637409"/>
          </a:xfrm>
        </p:grpSpPr>
        <p:sp>
          <p:nvSpPr>
            <p:cNvPr id="31" name="Right Arrow 30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05D29BB-98AA-BC77-D59B-BA27E568FD82}"/>
              </a:ext>
            </a:extLst>
          </p:cNvPr>
          <p:cNvSpPr/>
          <p:nvPr/>
        </p:nvSpPr>
        <p:spPr>
          <a:xfrm>
            <a:off x="4511824" y="284137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9448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58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23" y="320654"/>
            <a:ext cx="5700888" cy="5808921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976184" y="3225115"/>
            <a:ext cx="1538416" cy="1087394"/>
          </a:xfrm>
          <a:prstGeom prst="wedgeRoundRectCallout">
            <a:avLst>
              <a:gd name="adj1" fmla="val 147440"/>
              <a:gd name="adj2" fmla="val 42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local machine (e.g. laptop)</a:t>
            </a:r>
            <a:endParaRPr lang="nl-BE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9366422" y="3768812"/>
            <a:ext cx="2533135" cy="2001794"/>
          </a:xfrm>
          <a:prstGeom prst="wedgeRoundRectCallout">
            <a:avLst>
              <a:gd name="adj1" fmla="val -137662"/>
              <a:gd name="adj2" fmla="val -33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Your VSC storage 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$VSC_DATA, $VSC_SCRATCH</a:t>
            </a:r>
            <a:r>
              <a:rPr lang="en-US" dirty="0"/>
              <a:t>).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Note:</a:t>
            </a:r>
            <a:r>
              <a:rPr lang="en-US" dirty="0"/>
              <a:t> by default you arrive at your own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$VSC_HOME</a:t>
            </a:r>
            <a:r>
              <a:rPr lang="en-US" dirty="0"/>
              <a:t>. Copy </a:t>
            </a:r>
            <a:r>
              <a:rPr lang="en-US" dirty="0">
                <a:solidFill>
                  <a:srgbClr val="FF0000"/>
                </a:solidFill>
              </a:rPr>
              <a:t>nothing </a:t>
            </a:r>
            <a:r>
              <a:rPr lang="en-US" dirty="0"/>
              <a:t>there!</a:t>
            </a:r>
            <a:endParaRPr lang="nl-BE" dirty="0"/>
          </a:p>
        </p:txBody>
      </p:sp>
      <p:sp>
        <p:nvSpPr>
          <p:cNvPr id="33" name="Rounded Rectangular Callout 32"/>
          <p:cNvSpPr/>
          <p:nvPr/>
        </p:nvSpPr>
        <p:spPr>
          <a:xfrm>
            <a:off x="9082217" y="1952368"/>
            <a:ext cx="3033584" cy="994718"/>
          </a:xfrm>
          <a:prstGeom prst="wedgeRoundRectCallout">
            <a:avLst>
              <a:gd name="adj1" fmla="val -76945"/>
              <a:gd name="adj2" fmla="val -238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Instead, go to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</a:t>
            </a:r>
            <a:r>
              <a:rPr lang="en-US" dirty="0"/>
              <a:t> folder, e.g.</a:t>
            </a:r>
            <a:br>
              <a:rPr lang="en-US" dirty="0"/>
            </a:br>
            <a:r>
              <a:rPr lang="en-US" dirty="0"/>
              <a:t>/data/</a:t>
            </a:r>
            <a:r>
              <a:rPr lang="en-US" dirty="0" err="1"/>
              <a:t>leuven</a:t>
            </a:r>
            <a:r>
              <a:rPr lang="en-US" dirty="0"/>
              <a:t>/399/vsc39934</a:t>
            </a:r>
            <a:endParaRPr lang="nl-BE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8884508" y="320654"/>
            <a:ext cx="3015049" cy="995341"/>
          </a:xfrm>
          <a:prstGeom prst="wedgeRoundRectCallout">
            <a:avLst>
              <a:gd name="adj1" fmla="val -178005"/>
              <a:gd name="adj2" fmla="val -13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convenience, you’d better bookmark your data and scratch folders!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833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3" grpId="0" animBg="1"/>
      <p:bldP spid="3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69C-F49C-181A-D781-DCB88FF6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6" y="171235"/>
            <a:ext cx="4753744" cy="1181547"/>
          </a:xfrm>
        </p:spPr>
        <p:txBody>
          <a:bodyPr/>
          <a:lstStyle/>
          <a:p>
            <a:r>
              <a:rPr lang="en-US" dirty="0"/>
              <a:t>Open OnDemand</a:t>
            </a:r>
            <a:endParaRPr lang="nl-BE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7338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4824536" cy="3787005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Access </a:t>
            </a:r>
            <a:r>
              <a:rPr lang="en-US" dirty="0" err="1"/>
              <a:t>wICE</a:t>
            </a:r>
            <a:r>
              <a:rPr lang="en-US" dirty="0"/>
              <a:t> via web browser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000" dirty="0">
                <a:hlinkClick r:id="rId3"/>
              </a:rPr>
              <a:t>https://ondemand.hpc.kuleuven.be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Login via </a:t>
            </a:r>
            <a:r>
              <a:rPr lang="en-US" dirty="0" err="1"/>
              <a:t>KULeuven</a:t>
            </a:r>
            <a:r>
              <a:rPr lang="en-US" dirty="0"/>
              <a:t> MFA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File browser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Interactive apps + integrated shell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Create, start and monitor jobs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Develop, compile and test your code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VSCode</a:t>
            </a:r>
            <a:r>
              <a:rPr lang="en-US" dirty="0"/>
              <a:t> editor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Lab, RStudio and </a:t>
            </a:r>
            <a:r>
              <a:rPr lang="en-US" dirty="0" err="1"/>
              <a:t>Tensorboard</a:t>
            </a:r>
            <a:endParaRPr lang="nl-BE" dirty="0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7F3F6AE-AAC2-A1A0-7045-09D59DF2C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31296"/>
            <a:ext cx="6097619" cy="5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8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6646" y="3933056"/>
            <a:ext cx="39292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VSC 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ea typeface="Roboto" panose="02000000000000000000" pitchFamily="2" charset="0"/>
              </a:rPr>
              <a:t>Vlaams</a:t>
            </a: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 Supercomputer Centrum)</a:t>
            </a:r>
            <a:endParaRPr lang="en-US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1988">
        <p14:flythrough dir="out"/>
      </p:transition>
    </mc:Choice>
    <mc:Fallback xmlns="">
      <p:transition spd="slow" advTm="11988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69C-F49C-181A-D781-DCB88FF6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6" y="171235"/>
            <a:ext cx="4753744" cy="1181547"/>
          </a:xfrm>
        </p:spPr>
        <p:txBody>
          <a:bodyPr/>
          <a:lstStyle/>
          <a:p>
            <a:r>
              <a:rPr lang="en-US" dirty="0"/>
              <a:t>Open OnDemand</a:t>
            </a:r>
            <a:endParaRPr lang="nl-BE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7338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6336704" cy="285090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E.g. to start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Pick a valid </a:t>
            </a:r>
            <a:r>
              <a:rPr lang="en-US" dirty="0" err="1"/>
              <a:t>Slurm</a:t>
            </a:r>
            <a:r>
              <a:rPr lang="en-US" dirty="0"/>
              <a:t> credit account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Default partition: batch</a:t>
            </a:r>
            <a:br>
              <a:rPr lang="en-US" dirty="0"/>
            </a:br>
            <a:r>
              <a:rPr lang="en-US" dirty="0"/>
              <a:t> interactive: Max 8 cores, 1 GPU, 16 </a:t>
            </a:r>
            <a:r>
              <a:rPr lang="en-US" dirty="0" err="1"/>
              <a:t>hr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Default resources:</a:t>
            </a:r>
            <a:br>
              <a:rPr lang="en-US" dirty="0"/>
            </a:br>
            <a:r>
              <a:rPr lang="en-US" dirty="0"/>
              <a:t> 1 core, 1 hour, 3400MB RAM, no GPU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(At the moment) you cannot use scratch and staging</a:t>
            </a:r>
            <a:endParaRPr lang="nl-BE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DD3335-622A-4DB4-93CC-1985614A6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0"/>
            <a:ext cx="4237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9496" y="4005064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Software 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980728"/>
            <a:ext cx="10515600" cy="19442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OS: Linux CentOS 7.x (Genius) and Rocky Linux 8.x (</a:t>
            </a:r>
            <a:r>
              <a:rPr lang="en-US" dirty="0" err="1"/>
              <a:t>wICE</a:t>
            </a:r>
            <a:r>
              <a:rPr lang="en-US" dirty="0"/>
              <a:t>)</a:t>
            </a:r>
          </a:p>
          <a:p>
            <a:r>
              <a:rPr lang="en-US" dirty="0"/>
              <a:t>Toolchains (Genius):</a:t>
            </a:r>
            <a:br>
              <a:rPr lang="en-US" dirty="0"/>
            </a:br>
            <a:r>
              <a:rPr lang="en-US" dirty="0"/>
              <a:t>Intel 2018a (</a:t>
            </a:r>
            <a:r>
              <a:rPr lang="en-US" dirty="0" err="1"/>
              <a:t>icc</a:t>
            </a:r>
            <a:r>
              <a:rPr lang="en-US" dirty="0"/>
              <a:t>, </a:t>
            </a:r>
            <a:r>
              <a:rPr lang="en-US" dirty="0" err="1"/>
              <a:t>icpc</a:t>
            </a:r>
            <a:r>
              <a:rPr lang="en-US" dirty="0"/>
              <a:t>, </a:t>
            </a:r>
            <a:r>
              <a:rPr lang="en-US" dirty="0" err="1"/>
              <a:t>ifort</a:t>
            </a:r>
            <a:r>
              <a:rPr lang="en-US" dirty="0"/>
              <a:t>; Intel MPI; Intel MKL)</a:t>
            </a:r>
            <a:br>
              <a:rPr lang="en-US" dirty="0"/>
            </a:br>
            <a:r>
              <a:rPr lang="en-US" dirty="0"/>
              <a:t>FOSS 2018a (</a:t>
            </a:r>
            <a:r>
              <a:rPr lang="en-US" dirty="0" err="1"/>
              <a:t>gcc</a:t>
            </a:r>
            <a:r>
              <a:rPr lang="en-US" dirty="0"/>
              <a:t>, g++, </a:t>
            </a:r>
            <a:r>
              <a:rPr lang="en-US" dirty="0" err="1"/>
              <a:t>gfortran</a:t>
            </a:r>
            <a:r>
              <a:rPr lang="en-US" dirty="0"/>
              <a:t>; </a:t>
            </a:r>
            <a:r>
              <a:rPr lang="en-US" dirty="0" err="1"/>
              <a:t>OpenMPI</a:t>
            </a:r>
            <a:r>
              <a:rPr lang="en-US" dirty="0"/>
              <a:t>; </a:t>
            </a:r>
            <a:r>
              <a:rPr lang="en-US" dirty="0" err="1"/>
              <a:t>ScaLAPACK</a:t>
            </a:r>
            <a:r>
              <a:rPr lang="en-US" dirty="0"/>
              <a:t>, </a:t>
            </a:r>
            <a:r>
              <a:rPr lang="en-US" dirty="0" err="1"/>
              <a:t>OpenBLAS</a:t>
            </a:r>
            <a:r>
              <a:rPr lang="en-US" dirty="0"/>
              <a:t>, FFTW)</a:t>
            </a:r>
          </a:p>
          <a:p>
            <a:r>
              <a:rPr lang="en-US" dirty="0" err="1"/>
              <a:t>wICE</a:t>
            </a:r>
            <a:r>
              <a:rPr lang="en-US" dirty="0"/>
              <a:t>: default is 2021a</a:t>
            </a:r>
          </a:p>
          <a:p>
            <a:r>
              <a:rPr lang="en-US" dirty="0"/>
              <a:t>Note: </a:t>
            </a:r>
            <a:r>
              <a:rPr lang="en-US" b="1" dirty="0"/>
              <a:t>Never mix </a:t>
            </a:r>
            <a:r>
              <a:rPr lang="en-US" dirty="0"/>
              <a:t>FOSS and Intel compilers (gives dependency conflict)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62</a:t>
            </a:fld>
            <a:endParaRPr lang="nl-B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0662" y="188639"/>
            <a:ext cx="5989394" cy="6947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Software: Available Modules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1010" y="3356992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1791010" y="3731186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1791010" y="410538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1791010" y="4479574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/>
          <p:cNvSpPr/>
          <p:nvPr/>
        </p:nvSpPr>
        <p:spPr>
          <a:xfrm>
            <a:off x="1791010" y="4853768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/>
          <p:cNvSpPr/>
          <p:nvPr/>
        </p:nvSpPr>
        <p:spPr>
          <a:xfrm>
            <a:off x="1791010" y="522796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915647"/>
              </p:ext>
            </p:extLst>
          </p:nvPr>
        </p:nvGraphicFramePr>
        <p:xfrm>
          <a:off x="610662" y="2996952"/>
          <a:ext cx="10515600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338">
                  <a:extLst>
                    <a:ext uri="{9D8B030D-6E8A-4147-A177-3AD203B41FA5}">
                      <a16:colId xmlns:a16="http://schemas.microsoft.com/office/drawing/2014/main" val="4156501750"/>
                    </a:ext>
                  </a:extLst>
                </a:gridCol>
                <a:gridCol w="4870262">
                  <a:extLst>
                    <a:ext uri="{9D8B030D-6E8A-4147-A177-3AD203B41FA5}">
                      <a16:colId xmlns:a16="http://schemas.microsoft.com/office/drawing/2014/main" val="3947363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Command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Remark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4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installed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57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Python-related</a:t>
                      </a:r>
                      <a:r>
                        <a:rPr lang="en-US" sz="1600" baseline="0" dirty="0"/>
                        <a:t>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6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use /apps/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icelake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/2022b/modules/all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Expose other modules from non-default toolchains, by including them in the search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spider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/>
                        <a:t>Get more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8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Load a specific module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6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list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loaded modules and their dependencies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5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unload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Unload a module (but dependencies still stay)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purge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all modules</a:t>
                      </a:r>
                      <a:r>
                        <a:rPr lang="en-US" sz="1600" baseline="0" dirty="0"/>
                        <a:t> from your work session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1330084"/>
            <a:ext cx="10515600" cy="274698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You can always install your desired software in your $VSC_DATA </a:t>
            </a:r>
            <a:br>
              <a:rPr lang="en-US" sz="2000" dirty="0"/>
            </a:br>
            <a:r>
              <a:rPr lang="en-US" sz="2000" dirty="0"/>
              <a:t>Use Intel or FOSS toolchains</a:t>
            </a:r>
          </a:p>
          <a:p>
            <a:r>
              <a:rPr lang="en-US" sz="2000" dirty="0"/>
              <a:t>Compile your code on a compute node (with interactive job)</a:t>
            </a:r>
          </a:p>
          <a:p>
            <a:r>
              <a:rPr lang="en-US" sz="2000" dirty="0"/>
              <a:t>If you cannot, ask us for help</a:t>
            </a:r>
          </a:p>
          <a:p>
            <a:r>
              <a:rPr lang="en-US" sz="2000" dirty="0"/>
              <a:t>Python/R packages for AI and ML must be installed by the users themselves</a:t>
            </a:r>
          </a:p>
          <a:p>
            <a:r>
              <a:rPr lang="en-US" sz="2000" dirty="0"/>
              <a:t>Read more about </a:t>
            </a:r>
            <a:r>
              <a:rPr lang="en-US" sz="2000" dirty="0">
                <a:hlinkClick r:id="rId2"/>
              </a:rPr>
              <a:t>Python Package Management</a:t>
            </a:r>
            <a:endParaRPr lang="en-US" sz="2000" dirty="0"/>
          </a:p>
          <a:p>
            <a:r>
              <a:rPr lang="en-US" sz="2000" dirty="0"/>
              <a:t>Read more about </a:t>
            </a:r>
            <a:r>
              <a:rPr lang="en-US" sz="2000" dirty="0">
                <a:hlinkClick r:id="rId3"/>
              </a:rPr>
              <a:t>R Package Management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63</a:t>
            </a:fld>
            <a:endParaRPr lang="nl-B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0662" y="188639"/>
            <a:ext cx="5989394" cy="6947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Software: Your Specific Needs</a:t>
            </a:r>
          </a:p>
        </p:txBody>
      </p:sp>
    </p:spTree>
    <p:extLst>
      <p:ext uri="{BB962C8B-B14F-4D97-AF65-F5344CB8AC3E}">
        <p14:creationId xmlns:p14="http://schemas.microsoft.com/office/powerpoint/2010/main" val="23314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440" y="4062416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Starting to Compute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65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268760"/>
            <a:ext cx="7896280" cy="2803726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Nodes</a:t>
            </a:r>
            <a:r>
              <a:rPr lang="en-US" dirty="0"/>
              <a:t>: how many compute servers to request?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Cores</a:t>
            </a:r>
            <a:r>
              <a:rPr lang="en-US" dirty="0"/>
              <a:t>: how many cores per node to use?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Memory requirement</a:t>
            </a:r>
            <a:r>
              <a:rPr lang="en-US" dirty="0"/>
              <a:t>: how much memory each core needs?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Partition</a:t>
            </a:r>
            <a:r>
              <a:rPr lang="en-US" dirty="0"/>
              <a:t>: </a:t>
            </a:r>
            <a:r>
              <a:rPr lang="en-US" dirty="0" err="1"/>
              <a:t>gpu</a:t>
            </a:r>
            <a:r>
              <a:rPr lang="en-US" dirty="0"/>
              <a:t>, </a:t>
            </a:r>
            <a:r>
              <a:rPr lang="en-US" dirty="0" err="1"/>
              <a:t>bigmem</a:t>
            </a:r>
            <a:r>
              <a:rPr lang="en-US" dirty="0"/>
              <a:t>, superdome, </a:t>
            </a:r>
            <a:r>
              <a:rPr lang="en-US" dirty="0" err="1"/>
              <a:t>amd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err="1"/>
              <a:t>Walltime</a:t>
            </a:r>
            <a:r>
              <a:rPr lang="en-US" dirty="0"/>
              <a:t>: how long to use resources?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Storage</a:t>
            </a:r>
            <a:r>
              <a:rPr lang="en-US" dirty="0"/>
              <a:t>: how much storage (data, scratch, </a:t>
            </a:r>
            <a:r>
              <a:rPr lang="en-US" dirty="0" err="1"/>
              <a:t>etc</a:t>
            </a:r>
            <a:r>
              <a:rPr lang="en-US" dirty="0"/>
              <a:t>) the job needs?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Credits</a:t>
            </a:r>
            <a:r>
              <a:rPr lang="en-US" dirty="0"/>
              <a:t>: how many compute credits will be consumed?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188640"/>
            <a:ext cx="11112000" cy="1109539"/>
          </a:xfrm>
        </p:spPr>
        <p:txBody>
          <a:bodyPr/>
          <a:lstStyle/>
          <a:p>
            <a:pPr eaLnBrk="1" hangingPunct="1"/>
            <a:r>
              <a:rPr lang="en-US" altLang="en-US"/>
              <a:t>Resource </a:t>
            </a:r>
            <a:r>
              <a:rPr lang="pl-PL" altLang="en-US"/>
              <a:t>Glossary</a:t>
            </a:r>
            <a:endParaRPr lang="en-US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4421059"/>
            <a:ext cx="1155885" cy="16343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7" y="4817825"/>
            <a:ext cx="1512168" cy="10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4" y="4535461"/>
            <a:ext cx="1427911" cy="14279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41" y="4683487"/>
            <a:ext cx="1109539" cy="1109539"/>
          </a:xfrm>
          <a:prstGeom prst="rect">
            <a:avLst/>
          </a:prstGeom>
        </p:spPr>
      </p:pic>
      <p:grpSp>
        <p:nvGrpSpPr>
          <p:cNvPr id="12288" name="Group 12287"/>
          <p:cNvGrpSpPr/>
          <p:nvPr/>
        </p:nvGrpSpPr>
        <p:grpSpPr>
          <a:xfrm>
            <a:off x="1624168" y="4485499"/>
            <a:ext cx="1520291" cy="1634398"/>
            <a:chOff x="1989034" y="3501008"/>
            <a:chExt cx="2359032" cy="2716560"/>
          </a:xfrm>
        </p:grpSpPr>
        <p:grpSp>
          <p:nvGrpSpPr>
            <p:cNvPr id="8" name="Group 7"/>
            <p:cNvGrpSpPr/>
            <p:nvPr/>
          </p:nvGrpSpPr>
          <p:grpSpPr>
            <a:xfrm rot="5400000">
              <a:off x="2243573" y="4113075"/>
              <a:ext cx="2716560" cy="1492426"/>
              <a:chOff x="9340084" y="4339232"/>
              <a:chExt cx="2568820" cy="137428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340084" y="4938856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9340084" y="4339232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25" name="Straight Connector 24"/>
            <p:cNvCxnSpPr>
              <a:endCxn id="10" idx="2"/>
            </p:cNvCxnSpPr>
            <p:nvPr/>
          </p:nvCxnSpPr>
          <p:spPr>
            <a:xfrm flipV="1">
              <a:off x="1989034" y="3909391"/>
              <a:ext cx="867539" cy="9628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7" idx="2"/>
            </p:cNvCxnSpPr>
            <p:nvPr/>
          </p:nvCxnSpPr>
          <p:spPr>
            <a:xfrm>
              <a:off x="1989034" y="4947847"/>
              <a:ext cx="869117" cy="8613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CE98EFC6-7A88-4384-BB0A-0B4F4DAB3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66" y="4694647"/>
            <a:ext cx="1109539" cy="110953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F7B6F908-006E-46F2-A0E1-1399FA4366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9391" y="4691930"/>
            <a:ext cx="1135895" cy="11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66</a:t>
            </a:fld>
            <a:endParaRPr lang="nl-BE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332655"/>
            <a:ext cx="2880320" cy="765675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Serial Application</a:t>
            </a:r>
            <a:br>
              <a:rPr lang="en-US" altLang="en-US" sz="2400" dirty="0"/>
            </a:br>
            <a:r>
              <a:rPr lang="en-US" altLang="en-US" sz="2000" dirty="0"/>
              <a:t>(1 process on 1 core)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9D175B-47CC-49B4-AB49-59CD68B870C7}"/>
              </a:ext>
            </a:extLst>
          </p:cNvPr>
          <p:cNvGrpSpPr/>
          <p:nvPr/>
        </p:nvGrpSpPr>
        <p:grpSpPr>
          <a:xfrm>
            <a:off x="3892357" y="388527"/>
            <a:ext cx="1523955" cy="393077"/>
            <a:chOff x="4439816" y="-2197509"/>
            <a:chExt cx="1523955" cy="295092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E5C280-8AAC-459F-9116-D73547CD5291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753419"/>
              <a:ext cx="151216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C5511E-453B-4637-A477-87DBF0524146}"/>
                </a:ext>
              </a:extLst>
            </p:cNvPr>
            <p:cNvSpPr txBox="1"/>
            <p:nvPr/>
          </p:nvSpPr>
          <p:spPr>
            <a:xfrm>
              <a:off x="4452205" y="-2197509"/>
              <a:ext cx="1511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 Process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F945C9-3AB2-4E03-9560-359DD559B1C9}"/>
              </a:ext>
            </a:extLst>
          </p:cNvPr>
          <p:cNvCxnSpPr>
            <a:cxnSpLocks/>
          </p:cNvCxnSpPr>
          <p:nvPr/>
        </p:nvCxnSpPr>
        <p:spPr>
          <a:xfrm>
            <a:off x="3575720" y="1935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BFBA75-DBC9-4A64-95A5-A38E1A1505F0}"/>
              </a:ext>
            </a:extLst>
          </p:cNvPr>
          <p:cNvCxnSpPr>
            <a:cxnSpLocks/>
          </p:cNvCxnSpPr>
          <p:nvPr/>
        </p:nvCxnSpPr>
        <p:spPr>
          <a:xfrm>
            <a:off x="3575720" y="4221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894F66D-3A7A-41F2-A51F-70153815C556}"/>
              </a:ext>
            </a:extLst>
          </p:cNvPr>
          <p:cNvGrpSpPr/>
          <p:nvPr/>
        </p:nvGrpSpPr>
        <p:grpSpPr>
          <a:xfrm>
            <a:off x="6168008" y="2154981"/>
            <a:ext cx="1656184" cy="1582371"/>
            <a:chOff x="6384032" y="2154981"/>
            <a:chExt cx="1656184" cy="15823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454CDCA-7068-4895-A896-08B8489C7760}"/>
                </a:ext>
              </a:extLst>
            </p:cNvPr>
            <p:cNvGrpSpPr/>
            <p:nvPr/>
          </p:nvGrpSpPr>
          <p:grpSpPr>
            <a:xfrm>
              <a:off x="6424672" y="2599375"/>
              <a:ext cx="1615544" cy="1137977"/>
              <a:chOff x="5159896" y="2599375"/>
              <a:chExt cx="1615544" cy="113797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C5410B7-D817-4914-9FD6-F239E2DA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2385" y="2599375"/>
                <a:ext cx="0" cy="1133719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00FC50F-82E0-41BB-BB1B-E55D5DB8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828" y="2609535"/>
                <a:ext cx="132845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4222A4-38EA-4AEB-A42E-9335ADD4E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9896" y="3733094"/>
                <a:ext cx="1332620" cy="425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270F361-0666-4CC4-A96D-B34619E35891}"/>
                  </a:ext>
                </a:extLst>
              </p:cNvPr>
              <p:cNvCxnSpPr/>
              <p:nvPr/>
            </p:nvCxnSpPr>
            <p:spPr>
              <a:xfrm>
                <a:off x="5171759" y="2965584"/>
                <a:ext cx="1603681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14D1CCF-DB93-432C-99BD-4A2B55AEA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0536" y="3341055"/>
                <a:ext cx="1471528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1EE363-8661-43BC-A3EA-FC1A48500FE3}"/>
                </a:ext>
              </a:extLst>
            </p:cNvPr>
            <p:cNvSpPr txBox="1"/>
            <p:nvPr/>
          </p:nvSpPr>
          <p:spPr>
            <a:xfrm>
              <a:off x="6384032" y="2154981"/>
              <a:ext cx="160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Thread Group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1E47247-42F4-4D53-B09C-065968EDC5F9}"/>
              </a:ext>
            </a:extLst>
          </p:cNvPr>
          <p:cNvCxnSpPr>
            <a:cxnSpLocks/>
          </p:cNvCxnSpPr>
          <p:nvPr/>
        </p:nvCxnSpPr>
        <p:spPr>
          <a:xfrm>
            <a:off x="3577597" y="518166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E7D664-20E8-4579-8CFC-4E6D0098226B}"/>
              </a:ext>
            </a:extLst>
          </p:cNvPr>
          <p:cNvCxnSpPr>
            <a:cxnSpLocks/>
          </p:cNvCxnSpPr>
          <p:nvPr/>
        </p:nvCxnSpPr>
        <p:spPr>
          <a:xfrm>
            <a:off x="5699355" y="5175045"/>
            <a:ext cx="5092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631330-07FE-4BBB-A974-C0DB00420AB4}"/>
              </a:ext>
            </a:extLst>
          </p:cNvPr>
          <p:cNvGrpSpPr/>
          <p:nvPr/>
        </p:nvGrpSpPr>
        <p:grpSpPr>
          <a:xfrm>
            <a:off x="8218632" y="4340091"/>
            <a:ext cx="1099962" cy="990260"/>
            <a:chOff x="8218632" y="4340091"/>
            <a:chExt cx="1099962" cy="99026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27024BE-8AF7-4038-AF8A-2B1CCCAF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76025A3-E751-4C10-8CE4-FC011927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6618A9B-356C-4345-A89B-4DE145A3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83350B8-175D-4511-9D02-8B45F0F3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DE2F95-F7FD-427F-B9BE-99CFD72AEDFD}"/>
              </a:ext>
            </a:extLst>
          </p:cNvPr>
          <p:cNvGrpSpPr/>
          <p:nvPr/>
        </p:nvGrpSpPr>
        <p:grpSpPr>
          <a:xfrm>
            <a:off x="8218632" y="5391068"/>
            <a:ext cx="1099961" cy="990260"/>
            <a:chOff x="8218632" y="5333217"/>
            <a:chExt cx="1099961" cy="99026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D0224EE-AC27-4164-AD42-A3EC4828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30865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E074990-2ADC-41D1-AD05-4226F0C7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80464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ACEB57-FBB0-4BDB-8A1F-F5E80B47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31151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8EDF9B7-E3ED-4A72-BC0B-4F3AF5BC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80751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sp>
        <p:nvSpPr>
          <p:cNvPr id="97" name="Rectangle 2">
            <a:extLst>
              <a:ext uri="{FF2B5EF4-FFF2-40B4-BE49-F238E27FC236}">
                <a16:creationId xmlns:a16="http://schemas.microsoft.com/office/drawing/2014/main" id="{AC26446B-C9BC-45F1-A2F3-6658D339B69E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196490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Multi-Core Appl.</a:t>
            </a:r>
            <a:br>
              <a:rPr lang="en-US" altLang="en-US" sz="2400" dirty="0"/>
            </a:br>
            <a:r>
              <a:rPr lang="en-US" altLang="en-US" sz="2000" dirty="0"/>
              <a:t>(N threads on N cores from </a:t>
            </a:r>
            <a:r>
              <a:rPr lang="en-US" altLang="en-US" sz="2000" b="1" dirty="0"/>
              <a:t>1 node</a:t>
            </a:r>
            <a:r>
              <a:rPr lang="en-US" altLang="en-US" sz="2000" dirty="0"/>
              <a:t>)</a:t>
            </a:r>
          </a:p>
        </p:txBody>
      </p:sp>
      <p:sp>
        <p:nvSpPr>
          <p:cNvPr id="98" name="Rectangle 2">
            <a:extLst>
              <a:ext uri="{FF2B5EF4-FFF2-40B4-BE49-F238E27FC236}">
                <a16:creationId xmlns:a16="http://schemas.microsoft.com/office/drawing/2014/main" id="{CB8670E3-8053-4B3A-A568-46C99746B0D2}"/>
              </a:ext>
            </a:extLst>
          </p:cNvPr>
          <p:cNvSpPr txBox="1">
            <a:spLocks noChangeArrowheads="1"/>
          </p:cNvSpPr>
          <p:nvPr/>
        </p:nvSpPr>
        <p:spPr>
          <a:xfrm>
            <a:off x="353071" y="4423423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Distributed Appl.</a:t>
            </a:r>
            <a:br>
              <a:rPr lang="en-US" altLang="en-US" sz="2400" dirty="0"/>
            </a:br>
            <a:r>
              <a:rPr lang="en-US" altLang="en-US" sz="2000" dirty="0"/>
              <a:t>(many processes on </a:t>
            </a:r>
          </a:p>
          <a:p>
            <a:r>
              <a:rPr lang="en-US" altLang="en-US" sz="2000" dirty="0"/>
              <a:t>multiple cores/nodes)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B8C7DF0-4BC4-4F49-9F72-0F427A197DA1}"/>
              </a:ext>
            </a:extLst>
          </p:cNvPr>
          <p:cNvCxnSpPr>
            <a:cxnSpLocks/>
          </p:cNvCxnSpPr>
          <p:nvPr/>
        </p:nvCxnSpPr>
        <p:spPr>
          <a:xfrm>
            <a:off x="6695076" y="781604"/>
            <a:ext cx="12436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CAB1C68-9E91-45F0-8BC9-A80F5954E904}"/>
              </a:ext>
            </a:extLst>
          </p:cNvPr>
          <p:cNvGrpSpPr/>
          <p:nvPr/>
        </p:nvGrpSpPr>
        <p:grpSpPr>
          <a:xfrm>
            <a:off x="4479821" y="4686537"/>
            <a:ext cx="1099962" cy="990260"/>
            <a:chOff x="8218632" y="4340091"/>
            <a:chExt cx="1099962" cy="99026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B108479-960D-4A45-80A2-646BAD5D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07D9785-29CB-4F27-B952-98709CA4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A9800ED-3102-40F4-9100-A2AEC4F69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0F1DA0E-599B-4A79-858A-FAC45BF2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1D424D5-1357-4180-85FC-292BBE6194C7}"/>
              </a:ext>
            </a:extLst>
          </p:cNvPr>
          <p:cNvGrpSpPr/>
          <p:nvPr/>
        </p:nvGrpSpPr>
        <p:grpSpPr>
          <a:xfrm>
            <a:off x="8112224" y="2582958"/>
            <a:ext cx="1099962" cy="990260"/>
            <a:chOff x="8218632" y="4340091"/>
            <a:chExt cx="1099962" cy="99026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B8F9F6B-89C3-4825-B93C-279F662D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3B2DD8D3-FA3A-4850-B12D-76C3217F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E67D3E9-E250-4A3D-AB2C-4BF9C2E1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42E5C76-B58A-4791-A788-F76E76A0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594774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7928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34644" y="2524313"/>
            <a:ext cx="1099962" cy="990260"/>
            <a:chOff x="8218632" y="4340091"/>
            <a:chExt cx="1099962" cy="990260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1B61731-1055-4492-8E5E-1EC34FB52255}"/>
              </a:ext>
            </a:extLst>
          </p:cNvPr>
          <p:cNvCxnSpPr>
            <a:cxnSpLocks/>
          </p:cNvCxnSpPr>
          <p:nvPr/>
        </p:nvCxnSpPr>
        <p:spPr>
          <a:xfrm>
            <a:off x="9318594" y="3017573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D99EB7-7831-4394-9D44-6E9C05A43D31}"/>
              </a:ext>
            </a:extLst>
          </p:cNvPr>
          <p:cNvGrpSpPr/>
          <p:nvPr/>
        </p:nvGrpSpPr>
        <p:grpSpPr>
          <a:xfrm>
            <a:off x="10102196" y="2599375"/>
            <a:ext cx="1099962" cy="990260"/>
            <a:chOff x="8218632" y="4340091"/>
            <a:chExt cx="1099962" cy="990260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66CDC30-1B7D-451E-AF09-697B7AA12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E5EBD13-93A3-4890-A6A7-579D2802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1E1ABC94-9B63-487B-B413-07A28D702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F1CA94FF-AD39-498B-973C-BE9B8CC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2961B65-B178-4722-BF3E-4A1739D1C42A}"/>
              </a:ext>
            </a:extLst>
          </p:cNvPr>
          <p:cNvCxnSpPr>
            <a:cxnSpLocks/>
          </p:cNvCxnSpPr>
          <p:nvPr/>
        </p:nvCxnSpPr>
        <p:spPr>
          <a:xfrm>
            <a:off x="9470994" y="518539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5251D02-67BB-4409-A719-85A9D16F864E}"/>
              </a:ext>
            </a:extLst>
          </p:cNvPr>
          <p:cNvGrpSpPr/>
          <p:nvPr/>
        </p:nvGrpSpPr>
        <p:grpSpPr>
          <a:xfrm>
            <a:off x="10314143" y="4687402"/>
            <a:ext cx="1099962" cy="990260"/>
            <a:chOff x="8218632" y="4340091"/>
            <a:chExt cx="1099962" cy="990260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2B744A5-7380-4CE0-9181-DFD85C72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4EAECE30-6A7E-4F89-9C18-F6CC4515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1DBEB639-A8B9-45F6-BB12-7A25E6E3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595BE90F-ECB4-4DE8-8D28-FC70BAB5A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07920B-A1B9-48BF-9FE0-6567C14168C4}"/>
              </a:ext>
            </a:extLst>
          </p:cNvPr>
          <p:cNvGrpSpPr/>
          <p:nvPr/>
        </p:nvGrpSpPr>
        <p:grpSpPr>
          <a:xfrm>
            <a:off x="5506235" y="498862"/>
            <a:ext cx="1118676" cy="1344468"/>
            <a:chOff x="5506235" y="498862"/>
            <a:chExt cx="1118676" cy="134446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1EC2C3F-8BE0-4DA6-8939-2CD8A6606FFC}"/>
                </a:ext>
              </a:extLst>
            </p:cNvPr>
            <p:cNvGrpSpPr/>
            <p:nvPr/>
          </p:nvGrpSpPr>
          <p:grpSpPr>
            <a:xfrm>
              <a:off x="5506235" y="498862"/>
              <a:ext cx="1099962" cy="990260"/>
              <a:chOff x="8218632" y="4340091"/>
              <a:chExt cx="1099962" cy="990260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3543533-0D5A-4C76-A352-9A99AE91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8" y="4315525"/>
                <a:ext cx="491400" cy="5405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</a:ln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A0B02EAE-524E-4B59-8C65-81CC73CF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9" y="481152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19A044FC-21CE-4655-ABA6-91259775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7" y="431839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B1D89F72-9D0D-4187-9FF9-1B758EC8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8" y="4814385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57FDEAF-0207-4415-8E21-5C150012FD79}"/>
                </a:ext>
              </a:extLst>
            </p:cNvPr>
            <p:cNvSpPr txBox="1"/>
            <p:nvPr/>
          </p:nvSpPr>
          <p:spPr>
            <a:xfrm>
              <a:off x="5515300" y="1473998"/>
              <a:ext cx="1109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node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BE57159-8390-443E-AE51-DA61254D912E}"/>
              </a:ext>
            </a:extLst>
          </p:cNvPr>
          <p:cNvGrpSpPr/>
          <p:nvPr/>
        </p:nvGrpSpPr>
        <p:grpSpPr>
          <a:xfrm>
            <a:off x="6385909" y="4371064"/>
            <a:ext cx="1656184" cy="1794240"/>
            <a:chOff x="6385909" y="4371064"/>
            <a:chExt cx="1656184" cy="179424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FB38C3F-CDC5-412B-873C-221A782A9E8C}"/>
                </a:ext>
              </a:extLst>
            </p:cNvPr>
            <p:cNvGrpSpPr/>
            <p:nvPr/>
          </p:nvGrpSpPr>
          <p:grpSpPr>
            <a:xfrm>
              <a:off x="6385909" y="4371064"/>
              <a:ext cx="1656184" cy="1794240"/>
              <a:chOff x="6385909" y="4371064"/>
              <a:chExt cx="1656184" cy="179424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EFF9717-0236-4C42-A502-2505387C6988}"/>
                  </a:ext>
                </a:extLst>
              </p:cNvPr>
              <p:cNvSpPr txBox="1"/>
              <p:nvPr/>
            </p:nvSpPr>
            <p:spPr>
              <a:xfrm>
                <a:off x="6385909" y="4371064"/>
                <a:ext cx="160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Process Group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55291503-1360-44F3-9B72-CB117EEFF82C}"/>
                  </a:ext>
                </a:extLst>
              </p:cNvPr>
              <p:cNvGrpSpPr/>
              <p:nvPr/>
            </p:nvGrpSpPr>
            <p:grpSpPr>
              <a:xfrm>
                <a:off x="6434481" y="4815458"/>
                <a:ext cx="1607612" cy="1349846"/>
                <a:chOff x="6434481" y="4815458"/>
                <a:chExt cx="1607612" cy="1349846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6C8BDFD5-4F65-4991-8520-6AE70BA8C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48291" y="4815458"/>
                  <a:ext cx="20748" cy="1349846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47A2072A-0259-4EA2-A19B-029B35C53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4481" y="4825618"/>
                  <a:ext cx="1328455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B99E0B48-ABAC-4FBF-A5A9-BBECBCC5E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5427" y="5949177"/>
                  <a:ext cx="1332620" cy="425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4B8F1B03-A99F-4B29-8E35-3F22199066FF}"/>
                    </a:ext>
                  </a:extLst>
                </p:cNvPr>
                <p:cNvCxnSpPr/>
                <p:nvPr/>
              </p:nvCxnSpPr>
              <p:spPr>
                <a:xfrm>
                  <a:off x="6438412" y="5181667"/>
                  <a:ext cx="1603681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2ECB5CC9-C981-4CD8-A3BF-1F7E5877E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7189" y="5557138"/>
                  <a:ext cx="1471528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4DFE94B-0935-4372-BE9C-82DDB6B16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9038" y="5362064"/>
                  <a:ext cx="1288254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403F2278-450A-4EBC-930F-D4A2FD0D1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6040" y="5753576"/>
                  <a:ext cx="1152128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DC6A8812-AA7D-4340-A50E-81604EDC6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6040" y="5010190"/>
                  <a:ext cx="1098259" cy="2986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840DE08-8D8D-48EE-BD70-91A1458F6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0666" y="6161046"/>
              <a:ext cx="1332620" cy="42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5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67</a:t>
            </a:fld>
            <a:endParaRPr lang="nl-BE" dirty="0"/>
          </a:p>
        </p:txBody>
      </p:sp>
      <p:pic>
        <p:nvPicPr>
          <p:cNvPr id="5" name="Picture 4" descr="http://docs.adaptivecomputing.com/9-0-1/MWM/Content/Resources/Graphics/backfill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39" y="164929"/>
            <a:ext cx="8802723" cy="640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D0C565-58A7-3E5E-13F8-711E0E7D896A}"/>
              </a:ext>
            </a:extLst>
          </p:cNvPr>
          <p:cNvCxnSpPr/>
          <p:nvPr/>
        </p:nvCxnSpPr>
        <p:spPr>
          <a:xfrm flipV="1">
            <a:off x="2423591" y="848519"/>
            <a:ext cx="0" cy="324036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9B8142-6E2A-529F-5353-F9C61A431AC2}"/>
              </a:ext>
            </a:extLst>
          </p:cNvPr>
          <p:cNvSpPr txBox="1"/>
          <p:nvPr/>
        </p:nvSpPr>
        <p:spPr>
          <a:xfrm>
            <a:off x="0" y="1556792"/>
            <a:ext cx="242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nodes</a:t>
            </a:r>
            <a:r>
              <a:rPr lang="nl-BE" dirty="0"/>
              <a:t>/</a:t>
            </a:r>
            <a:r>
              <a:rPr lang="nl-BE" dirty="0" err="1"/>
              <a:t>cores</a:t>
            </a:r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BE710-8743-5233-44D5-1BF889FEA81C}"/>
              </a:ext>
            </a:extLst>
          </p:cNvPr>
          <p:cNvSpPr txBox="1"/>
          <p:nvPr/>
        </p:nvSpPr>
        <p:spPr>
          <a:xfrm>
            <a:off x="2927648" y="4293096"/>
            <a:ext cx="242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20876-5680-8230-D37B-64903AFFFA48}"/>
              </a:ext>
            </a:extLst>
          </p:cNvPr>
          <p:cNvCxnSpPr>
            <a:cxnSpLocks/>
          </p:cNvCxnSpPr>
          <p:nvPr/>
        </p:nvCxnSpPr>
        <p:spPr>
          <a:xfrm>
            <a:off x="2207568" y="4365104"/>
            <a:ext cx="82897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73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68</a:t>
            </a:fld>
            <a:endParaRPr lang="nl-BE" dirty="0"/>
          </a:p>
        </p:txBody>
      </p:sp>
      <p:grpSp>
        <p:nvGrpSpPr>
          <p:cNvPr id="39944" name="Group 39943">
            <a:extLst>
              <a:ext uri="{FF2B5EF4-FFF2-40B4-BE49-F238E27FC236}">
                <a16:creationId xmlns:a16="http://schemas.microsoft.com/office/drawing/2014/main" id="{CD7188EA-0375-4F4C-9F7C-75D3CBFA9549}"/>
              </a:ext>
            </a:extLst>
          </p:cNvPr>
          <p:cNvGrpSpPr/>
          <p:nvPr/>
        </p:nvGrpSpPr>
        <p:grpSpPr>
          <a:xfrm>
            <a:off x="7283255" y="607349"/>
            <a:ext cx="4573385" cy="2101571"/>
            <a:chOff x="7283255" y="919724"/>
            <a:chExt cx="4573385" cy="21015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CF5742-FCDC-419E-BF78-19E9831891A3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6BC5509-21EC-416B-A2A5-1753034B5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3C4A6DB-BEEB-4F96-B6EE-E638E95B4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3CA6A7B-1D8D-4443-B858-CF5735DDA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D93739B-A4D5-41FF-9C4B-C1D4BBC7D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2DA59A1-6CA8-440A-BF51-664B06F43A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00FB17-796F-48BC-B369-3DB8061891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058BFC0-1CFD-424D-86B3-D9EC296B0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C94B4B6-1472-46B4-B0AE-C460D3B51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5E47A6B-E32E-47C4-A916-5CF3D8BFA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53BCFA6-ADFC-4F5C-B666-25FDE58C0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C5F468B-7B1A-46F0-979E-FA9E49123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5CD0C33-A166-4C73-8C27-006C8D1C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B114EA6-4473-44DC-8DF5-C3FAE30BE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C2B3E39-27F1-4996-A822-EAB667FCB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43293D8-4061-45F0-9B10-01ADD621E0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77B8BEA-8090-4773-BD0E-4345157D22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05B7D5-1C44-411C-B73A-30106DF1A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8ACAD5A-D9CD-4E1B-A4FE-89A305526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662B765-5907-429E-9987-3787B67A50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70ED0D1-B47F-4FE0-BADC-0698356D3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403C023-5D79-424F-9FF9-C5F4E4B22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1ABEB45-C357-4371-8EB3-67CAFE082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867A1FF-E55F-4CA2-B418-199C5F1F6A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85FF5CC-99B6-49C9-8876-835E6603A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CF0C91C-749E-4273-9CD6-5373BEDF4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7625853-8279-479D-8E2E-8D529ABC9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2FCA003-F42C-4820-B757-3456A61A6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32AC29-3289-4C36-BB32-D87748BFB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36C49A8-F632-41B4-878E-248CD2950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D0C7D81-9E9D-480A-BFA4-D07FE8CA2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1A5EC24B-4BDE-44BA-A5D4-3EE734408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919FCBA-B108-4C7E-942E-644DC53C0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555C088-A2D9-4BA2-B395-6D42366F24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EAC2D74-1C39-45E1-8BBC-210B74C9E3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F567902-9D95-4377-A52A-21EEBBEDE8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4A17736C-FDEB-4D3C-A427-F968C0B04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D2B14ED-1ED0-4B85-8ECF-CAE2235871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F0F0B2D-86BE-4E12-93A6-B520B157D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0E2A27C-7365-406B-BA4D-D2EF5FE43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CD92B261-2825-4DE4-8FD8-9A5C41C4A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92FC6D-A8A3-433E-87BD-9410B5C8CD30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18" name="Rounded Rectangle 60">
                <a:extLst>
                  <a:ext uri="{FF2B5EF4-FFF2-40B4-BE49-F238E27FC236}">
                    <a16:creationId xmlns:a16="http://schemas.microsoft.com/office/drawing/2014/main" id="{22946686-53B9-4AFF-90E6-770C02B749C0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C29BE4-1774-43B0-ABD3-DD1A2DC5765D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45D2C-92C4-4763-B2DE-6649BB3C109A}"/>
              </a:ext>
            </a:extLst>
          </p:cNvPr>
          <p:cNvCxnSpPr/>
          <p:nvPr/>
        </p:nvCxnSpPr>
        <p:spPr>
          <a:xfrm flipV="1">
            <a:off x="842859" y="3316991"/>
            <a:ext cx="10225136" cy="40001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937" name="Picture 39936" descr="Icon&#10;&#10;Description automatically generated">
            <a:extLst>
              <a:ext uri="{FF2B5EF4-FFF2-40B4-BE49-F238E27FC236}">
                <a16:creationId xmlns:a16="http://schemas.microsoft.com/office/drawing/2014/main" id="{03EE2BC8-0D4F-4424-AB3F-3840AA297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460528"/>
            <a:ext cx="865211" cy="809795"/>
          </a:xfrm>
          <a:prstGeom prst="rect">
            <a:avLst/>
          </a:prstGeom>
        </p:spPr>
      </p:pic>
      <p:pic>
        <p:nvPicPr>
          <p:cNvPr id="39940" name="Picture 39939">
            <a:extLst>
              <a:ext uri="{FF2B5EF4-FFF2-40B4-BE49-F238E27FC236}">
                <a16:creationId xmlns:a16="http://schemas.microsoft.com/office/drawing/2014/main" id="{718AC7A0-0891-4272-AC1C-2D5F7CEB04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8318587" y="1607652"/>
            <a:ext cx="669220" cy="669220"/>
          </a:xfrm>
          <a:prstGeom prst="rect">
            <a:avLst/>
          </a:prstGeom>
        </p:spPr>
      </p:pic>
      <p:grpSp>
        <p:nvGrpSpPr>
          <p:cNvPr id="39942" name="Group 39941">
            <a:extLst>
              <a:ext uri="{FF2B5EF4-FFF2-40B4-BE49-F238E27FC236}">
                <a16:creationId xmlns:a16="http://schemas.microsoft.com/office/drawing/2014/main" id="{4FE9B8B9-0F9A-4692-BCEA-41B80B5354F7}"/>
              </a:ext>
            </a:extLst>
          </p:cNvPr>
          <p:cNvGrpSpPr/>
          <p:nvPr/>
        </p:nvGrpSpPr>
        <p:grpSpPr>
          <a:xfrm>
            <a:off x="1919536" y="1001731"/>
            <a:ext cx="2160240" cy="1728192"/>
            <a:chOff x="2117733" y="1732815"/>
            <a:chExt cx="2160240" cy="17281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28983E-335E-4A5F-9815-36114D0B5FFE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7713D9-6160-4E62-9328-A4CD90E24DBB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 173">
                <a:extLst>
                  <a:ext uri="{FF2B5EF4-FFF2-40B4-BE49-F238E27FC236}">
                    <a16:creationId xmlns:a16="http://schemas.microsoft.com/office/drawing/2014/main" id="{58E5BE0A-C2AA-420B-B498-906736CAFD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" name="Picture 1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ED5EDF53-0C4C-47EA-919B-F15DD1B79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0FD7460-D9D2-41BA-B50C-4470A820856A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  <p:grpSp>
        <p:nvGrpSpPr>
          <p:cNvPr id="39948" name="Group 39947">
            <a:extLst>
              <a:ext uri="{FF2B5EF4-FFF2-40B4-BE49-F238E27FC236}">
                <a16:creationId xmlns:a16="http://schemas.microsoft.com/office/drawing/2014/main" id="{2E083751-9E62-4594-986E-8B0D97479C1C}"/>
              </a:ext>
            </a:extLst>
          </p:cNvPr>
          <p:cNvGrpSpPr/>
          <p:nvPr/>
        </p:nvGrpSpPr>
        <p:grpSpPr>
          <a:xfrm>
            <a:off x="4122798" y="1489153"/>
            <a:ext cx="3009540" cy="819970"/>
            <a:chOff x="4122798" y="1489153"/>
            <a:chExt cx="3009540" cy="819970"/>
          </a:xfrm>
        </p:grpSpPr>
        <p:sp>
          <p:nvSpPr>
            <p:cNvPr id="39941" name="Arrow: Right 39940">
              <a:extLst>
                <a:ext uri="{FF2B5EF4-FFF2-40B4-BE49-F238E27FC236}">
                  <a16:creationId xmlns:a16="http://schemas.microsoft.com/office/drawing/2014/main" id="{CCA4462D-71DB-4AB2-9AEC-8DE01F2D3EFC}"/>
                </a:ext>
              </a:extLst>
            </p:cNvPr>
            <p:cNvSpPr/>
            <p:nvPr/>
          </p:nvSpPr>
          <p:spPr>
            <a:xfrm>
              <a:off x="4180010" y="1489153"/>
              <a:ext cx="2952328" cy="81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943" name="TextBox 39942">
              <a:extLst>
                <a:ext uri="{FF2B5EF4-FFF2-40B4-BE49-F238E27FC236}">
                  <a16:creationId xmlns:a16="http://schemas.microsoft.com/office/drawing/2014/main" id="{FF8C89DD-98EB-410F-9A33-673048192D33}"/>
                </a:ext>
              </a:extLst>
            </p:cNvPr>
            <p:cNvSpPr txBox="1"/>
            <p:nvPr/>
          </p:nvSpPr>
          <p:spPr>
            <a:xfrm>
              <a:off x="4122798" y="1714472"/>
              <a:ext cx="2893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srun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</p:grp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961BE2B8-04B7-46DB-8311-7383EFD8AC4E}"/>
              </a:ext>
            </a:extLst>
          </p:cNvPr>
          <p:cNvSpPr/>
          <p:nvPr/>
        </p:nvSpPr>
        <p:spPr>
          <a:xfrm>
            <a:off x="4180010" y="4838957"/>
            <a:ext cx="2841351" cy="819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script.slurm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10F60FE-A051-41DC-85AF-48FD20A19249}"/>
              </a:ext>
            </a:extLst>
          </p:cNvPr>
          <p:cNvGrpSpPr/>
          <p:nvPr/>
        </p:nvGrpSpPr>
        <p:grpSpPr>
          <a:xfrm>
            <a:off x="7318501" y="3976425"/>
            <a:ext cx="4573385" cy="2101571"/>
            <a:chOff x="7283255" y="919724"/>
            <a:chExt cx="4573385" cy="2101571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3BFE208-070E-4683-8363-E34761D1C208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7690D514-DA60-40DC-AEF7-91F1107E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EC9159E6-614E-41C5-AC60-8F0F0B4CF2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C51B977F-820D-476F-B683-B13716C3A4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3F240AA1-39D4-4CB6-A15B-25F2A66BB6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B016C301-88B0-4087-8790-A12A9EB57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841270CB-8845-4426-82AE-EEC046A81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9E0513A3-7EC8-409D-9830-BCDD6C2C47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23474E4B-B013-441E-9C8F-FD4667B76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2E109A33-6BE0-4489-9A7B-65FC2F851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C7162158-9241-47E0-9C69-A794039886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8D5E6EF7-5384-4C56-B6C4-6DAF4E03E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65311636-A7DD-45BC-9F27-6D80058DF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C3A99DB6-C6B9-4B2F-9102-7B024BFFB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DE53529C-FF61-4058-821D-1DA177226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E6B0E781-E78E-43DB-A04A-93BC3C6FE5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88F025DE-A7CA-41BB-8684-644F44CA2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39A108B3-29D0-426C-9C51-82F5C5BC2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9DE79DD8-645F-4B42-ADA9-ABE21BBAA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EE18C7E6-4588-4523-89CA-9EDFB4412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153881A6-23C1-449E-AB60-584B57A92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C6177C80-67D4-4A45-AC9F-C5CE5694B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75FC089F-D9E5-44BC-AEAD-B17DF557E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63C3B2FD-26FA-4ED6-AEF1-A2E71EACE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EF269D2C-862F-4E2C-93C3-846DFD168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9E0A6679-53E9-40D8-B6E0-85CBD9CBF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E568ACA-1FC5-438F-9CA0-27C49F8B7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3910546A-1FE7-455F-B08C-6128288432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B800F126-2D06-41E5-AD40-63727938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45831DD1-A94F-4DD3-9745-B5B5FD3B6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12F18491-4996-4DD1-9E05-6237E7429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67BD012C-EE98-4C56-878D-7964FA70DF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3D89AC80-AACB-4E98-A7A0-FFDCAD3A4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11354668-A215-44A4-AEF7-496F7C96C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C7095B74-9FE6-4459-8214-C87ECEEB40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6969D03F-29C4-43A3-BE22-A421E315B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1447298D-6AF4-43A8-937A-6F8F0DA7C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1767609A-7981-4223-A428-CBA075EC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215784E7-293F-4FF0-8C9A-2E55DE095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918A22D7-FC80-438E-8800-8A80877A8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BCDE75B3-9F5C-4A7E-8558-2413DE3F2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CE14FF2B-6254-4381-AB94-F8741C7C43CD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219" name="Rounded Rectangle 60">
                <a:extLst>
                  <a:ext uri="{FF2B5EF4-FFF2-40B4-BE49-F238E27FC236}">
                    <a16:creationId xmlns:a16="http://schemas.microsoft.com/office/drawing/2014/main" id="{5A34023B-A421-4410-A430-6AAC17E5B5E7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7A498F3-1D8F-47DA-97E2-3610E7CD5E2B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pic>
        <p:nvPicPr>
          <p:cNvPr id="261" name="Picture 260" descr="A picture containing shape&#10;&#10;Description automatically generated">
            <a:extLst>
              <a:ext uri="{FF2B5EF4-FFF2-40B4-BE49-F238E27FC236}">
                <a16:creationId xmlns:a16="http://schemas.microsoft.com/office/drawing/2014/main" id="{ECEDC173-63CD-4E8D-9722-0859FFFBB4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53" y="4938847"/>
            <a:ext cx="720080" cy="720080"/>
          </a:xfrm>
          <a:prstGeom prst="rect">
            <a:avLst/>
          </a:prstGeom>
        </p:spPr>
      </p:pic>
      <p:sp>
        <p:nvSpPr>
          <p:cNvPr id="39945" name="TextBox 39944">
            <a:extLst>
              <a:ext uri="{FF2B5EF4-FFF2-40B4-BE49-F238E27FC236}">
                <a16:creationId xmlns:a16="http://schemas.microsoft.com/office/drawing/2014/main" id="{F2C85FF6-BDF8-4ED0-A076-21C531DB252A}"/>
              </a:ext>
            </a:extLst>
          </p:cNvPr>
          <p:cNvSpPr txBox="1"/>
          <p:nvPr/>
        </p:nvSpPr>
        <p:spPr>
          <a:xfrm>
            <a:off x="277650" y="401856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Interactive Job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8172AC7-FBA5-48C3-BCAF-7318ADCC893F}"/>
              </a:ext>
            </a:extLst>
          </p:cNvPr>
          <p:cNvSpPr txBox="1"/>
          <p:nvPr/>
        </p:nvSpPr>
        <p:spPr>
          <a:xfrm>
            <a:off x="277650" y="3760767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Batch Job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C50F887-A1B5-4A38-A6C6-309F37D836DC}"/>
              </a:ext>
            </a:extLst>
          </p:cNvPr>
          <p:cNvGrpSpPr/>
          <p:nvPr/>
        </p:nvGrpSpPr>
        <p:grpSpPr>
          <a:xfrm>
            <a:off x="1916623" y="4348989"/>
            <a:ext cx="2160240" cy="1728192"/>
            <a:chOff x="2117733" y="1732815"/>
            <a:chExt cx="2160240" cy="1728192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C9E54F3-CE94-431D-8EE9-6EE16D4BE6C6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4016635-0334-4B1E-B618-49A5B25EA330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Freeform 173">
                <a:extLst>
                  <a:ext uri="{FF2B5EF4-FFF2-40B4-BE49-F238E27FC236}">
                    <a16:creationId xmlns:a16="http://schemas.microsoft.com/office/drawing/2014/main" id="{F6288EE4-2056-4B83-9E81-A9C87D5CDF1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71" name="Picture 27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CB667441-9E05-4FD9-8803-CE930A05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01BDC5E-1A90-4549-AB3E-2D44D8CF7B85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04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2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486" y="2597754"/>
            <a:ext cx="111151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$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srun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-n 1 -t 01:00:00 -A &lt;project name&gt; -p interactive –M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wice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--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pty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bash -l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1409" y="154636"/>
            <a:ext cx="10875189" cy="80354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Interactive Job on </a:t>
            </a:r>
            <a:r>
              <a:rPr lang="en-US" altLang="en-US" b="1" dirty="0" err="1"/>
              <a:t>wICE</a:t>
            </a:r>
            <a:endParaRPr lang="en-US" alt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621408" y="4941168"/>
            <a:ext cx="10875189" cy="934363"/>
            <a:chOff x="621409" y="3920053"/>
            <a:chExt cx="10875189" cy="934363"/>
          </a:xfrm>
        </p:grpSpPr>
        <p:sp>
          <p:nvSpPr>
            <p:cNvPr id="15" name="TextBox 14"/>
            <p:cNvSpPr txBox="1"/>
            <p:nvPr/>
          </p:nvSpPr>
          <p:spPr>
            <a:xfrm>
              <a:off x="621409" y="4208085"/>
              <a:ext cx="10875189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 Specifying &lt;project name&gt; for credits is mandatory, </a:t>
              </a:r>
              <a:r>
                <a:rPr lang="en-US" i="1" dirty="0"/>
                <a:t>e.g.</a:t>
              </a:r>
              <a:r>
                <a:rPr lang="en-US" dirty="0"/>
                <a:t>: 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–A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lp_hpcinfo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/>
                <a:t>- Implicit defaults for an interactive job on </a:t>
              </a:r>
              <a:r>
                <a:rPr lang="en-US" dirty="0" err="1"/>
                <a:t>wICE</a:t>
              </a:r>
              <a:r>
                <a:rPr lang="en-US" dirty="0"/>
                <a:t> are: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-n 1, -t 01:00:00, --mem-per-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=2000M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0128448" y="3920053"/>
              <a:ext cx="136815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Remark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0089" y="1211084"/>
            <a:ext cx="1097554" cy="1756307"/>
            <a:chOff x="874196" y="1046589"/>
            <a:chExt cx="1097554" cy="1756307"/>
          </a:xfrm>
        </p:grpSpPr>
        <p:sp>
          <p:nvSpPr>
            <p:cNvPr id="3" name="Rectangle 2"/>
            <p:cNvSpPr/>
            <p:nvPr/>
          </p:nvSpPr>
          <p:spPr>
            <a:xfrm>
              <a:off x="879018" y="2461793"/>
              <a:ext cx="673365" cy="34110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9018" y="1046589"/>
              <a:ext cx="1092732" cy="95865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Request interactive job</a:t>
              </a:r>
              <a:endParaRPr lang="nl-BE" sz="1600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874196" y="1908556"/>
              <a:ext cx="4822" cy="627105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14958" y="2618338"/>
            <a:ext cx="1761671" cy="1150086"/>
            <a:chOff x="431968" y="2613900"/>
            <a:chExt cx="1534825" cy="1150086"/>
          </a:xfrm>
        </p:grpSpPr>
        <p:sp>
          <p:nvSpPr>
            <p:cNvPr id="23" name="Rectangle 22"/>
            <p:cNvSpPr/>
            <p:nvPr/>
          </p:nvSpPr>
          <p:spPr>
            <a:xfrm>
              <a:off x="1470401" y="2613900"/>
              <a:ext cx="496392" cy="3370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1968" y="3233359"/>
              <a:ext cx="1525892" cy="530627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Number of tasks</a:t>
              </a:r>
              <a:endParaRPr lang="nl-BE" sz="160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963134" y="2622508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393561-2B5E-5ABB-17A5-15F2F7E8DF93}"/>
              </a:ext>
            </a:extLst>
          </p:cNvPr>
          <p:cNvGrpSpPr/>
          <p:nvPr/>
        </p:nvGrpSpPr>
        <p:grpSpPr>
          <a:xfrm>
            <a:off x="6324982" y="2621128"/>
            <a:ext cx="2230040" cy="1141463"/>
            <a:chOff x="5412162" y="2621128"/>
            <a:chExt cx="2230040" cy="1141463"/>
          </a:xfrm>
        </p:grpSpPr>
        <p:sp>
          <p:nvSpPr>
            <p:cNvPr id="31" name="Rectangle 30"/>
            <p:cNvSpPr/>
            <p:nvPr/>
          </p:nvSpPr>
          <p:spPr>
            <a:xfrm>
              <a:off x="5416960" y="2621128"/>
              <a:ext cx="1980709" cy="3426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12162" y="3277870"/>
              <a:ext cx="2230040" cy="4847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For interactive jobs</a:t>
              </a:r>
              <a:endParaRPr lang="nl-BE" sz="1600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415613" y="2795111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50686" y="1928819"/>
            <a:ext cx="3423003" cy="1035516"/>
            <a:chOff x="810726" y="1917578"/>
            <a:chExt cx="3423003" cy="1035516"/>
          </a:xfrm>
        </p:grpSpPr>
        <p:sp>
          <p:nvSpPr>
            <p:cNvPr id="39" name="Rectangle 38"/>
            <p:cNvSpPr/>
            <p:nvPr/>
          </p:nvSpPr>
          <p:spPr>
            <a:xfrm>
              <a:off x="810726" y="2616038"/>
              <a:ext cx="2391688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14914" y="1917578"/>
              <a:ext cx="3418815" cy="550534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Name for Compute Credits</a:t>
              </a:r>
              <a:endParaRPr lang="nl-BE" sz="1600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823792" y="2211379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180933" y="2628034"/>
            <a:ext cx="1751476" cy="1134372"/>
            <a:chOff x="1470400" y="2865935"/>
            <a:chExt cx="1978372" cy="1134372"/>
          </a:xfrm>
        </p:grpSpPr>
        <p:sp>
          <p:nvSpPr>
            <p:cNvPr id="43" name="Rectangle 42"/>
            <p:cNvSpPr/>
            <p:nvPr/>
          </p:nvSpPr>
          <p:spPr>
            <a:xfrm>
              <a:off x="1470400" y="2865935"/>
              <a:ext cx="1852232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  <a:endParaRPr lang="nl-BE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70401" y="3507209"/>
              <a:ext cx="1978371" cy="493098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Max. Runtime</a:t>
              </a:r>
              <a:endParaRPr lang="nl-BE" sz="1600" dirty="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470401" y="3202992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8409531" y="1903499"/>
            <a:ext cx="1557416" cy="1079856"/>
            <a:chOff x="1464095" y="1928828"/>
            <a:chExt cx="1557416" cy="1079856"/>
          </a:xfrm>
        </p:grpSpPr>
        <p:sp>
          <p:nvSpPr>
            <p:cNvPr id="47" name="Rectangle 46"/>
            <p:cNvSpPr/>
            <p:nvPr/>
          </p:nvSpPr>
          <p:spPr>
            <a:xfrm>
              <a:off x="1464095" y="2667646"/>
              <a:ext cx="1019044" cy="3410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464095" y="1928828"/>
              <a:ext cx="1557416" cy="539284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Target cluster</a:t>
              </a:r>
              <a:endParaRPr lang="nl-BE" sz="1600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1464096" y="1946012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69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51221-1611-67D3-99C1-D0A8E739ABE5}"/>
              </a:ext>
            </a:extLst>
          </p:cNvPr>
          <p:cNvGrpSpPr/>
          <p:nvPr/>
        </p:nvGrpSpPr>
        <p:grpSpPr>
          <a:xfrm>
            <a:off x="9510033" y="2627216"/>
            <a:ext cx="1938769" cy="1143612"/>
            <a:chOff x="7924931" y="2681570"/>
            <a:chExt cx="1938769" cy="11436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BF0104-EEB4-ACFA-A21E-EE8D3ECA9DF9}"/>
                </a:ext>
              </a:extLst>
            </p:cNvPr>
            <p:cNvSpPr/>
            <p:nvPr/>
          </p:nvSpPr>
          <p:spPr>
            <a:xfrm>
              <a:off x="7926263" y="2681570"/>
              <a:ext cx="1872089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4E4F10-B15C-1D8B-EDCE-F62C51EB16ED}"/>
                </a:ext>
              </a:extLst>
            </p:cNvPr>
            <p:cNvSpPr/>
            <p:nvPr/>
          </p:nvSpPr>
          <p:spPr>
            <a:xfrm>
              <a:off x="7926264" y="3323661"/>
              <a:ext cx="1937436" cy="5015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 with Bash</a:t>
              </a:r>
              <a:endParaRPr lang="nl-BE" sz="16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76F412-2AEC-B5D8-4103-1701D2AA3433}"/>
                </a:ext>
              </a:extLst>
            </p:cNvPr>
            <p:cNvCxnSpPr/>
            <p:nvPr/>
          </p:nvCxnSpPr>
          <p:spPr>
            <a:xfrm>
              <a:off x="7924931" y="3004610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3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7123" y="6230111"/>
            <a:ext cx="1426463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1329" y="6512424"/>
            <a:ext cx="1054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vscentrum.be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19" y="298704"/>
            <a:ext cx="9143999" cy="423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793" y="356329"/>
            <a:ext cx="9043898" cy="485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1410" y="2794537"/>
            <a:ext cx="145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</a:t>
            </a: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b 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7037" y="2082824"/>
            <a:ext cx="2273300" cy="3475990"/>
          </a:xfrm>
          <a:custGeom>
            <a:avLst/>
            <a:gdLst/>
            <a:ahLst/>
            <a:cxnLst/>
            <a:rect l="l" t="t" r="r" b="b"/>
            <a:pathLst>
              <a:path w="2273300" h="3475990">
                <a:moveTo>
                  <a:pt x="0" y="0"/>
                </a:moveTo>
                <a:lnTo>
                  <a:pt x="2273274" y="3475482"/>
                </a:lnTo>
              </a:path>
            </a:pathLst>
          </a:custGeom>
          <a:ln w="3175">
            <a:solidFill>
              <a:srgbClr val="3336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4081" y="2086318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Supported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85019" y="2409444"/>
            <a:ext cx="210464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0364" y="2482595"/>
            <a:ext cx="1933955" cy="755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7863" y="4741164"/>
            <a:ext cx="1652015" cy="393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5471" y="5364479"/>
            <a:ext cx="1615439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8696" y="4937759"/>
            <a:ext cx="1295399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5092" y="5384291"/>
            <a:ext cx="1865375" cy="376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5380" y="4038600"/>
            <a:ext cx="1043939" cy="702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9320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8280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88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8695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8904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9111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9527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9735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9944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97863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38072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2167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13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5467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580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43571" y="5628132"/>
            <a:ext cx="128015" cy="3078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97652" y="5628132"/>
            <a:ext cx="128015" cy="3078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8300" y="5628132"/>
            <a:ext cx="128015" cy="3078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95288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47003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9635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45708" y="5628132"/>
            <a:ext cx="129539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96584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593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44640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93992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44868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94219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36052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8388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33231" y="5807964"/>
            <a:ext cx="129538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8106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25840" y="5807964"/>
            <a:ext cx="129539" cy="3154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913619" y="4408932"/>
            <a:ext cx="149350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082783" y="4408932"/>
            <a:ext cx="150875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66855" y="192069"/>
            <a:ext cx="40246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VSC</a:t>
            </a:r>
            <a:r>
              <a:rPr sz="40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rgbClr val="333639"/>
                </a:solidFill>
              </a:rPr>
              <a:t>PARTNERSHIP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6240" y="2396356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47393" y="2396356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69039" y="2143281"/>
            <a:ext cx="4178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o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76592" y="2143281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16058" y="1374520"/>
            <a:ext cx="978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p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17775" y="2324430"/>
            <a:ext cx="74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11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49215" y="3626693"/>
            <a:ext cx="629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9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90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900" b="0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9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5858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1798" y="1539686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70</a:t>
            </a:fld>
            <a:endParaRPr lang="en-US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E0E3581-424C-6925-32BC-119B91BC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7577"/>
              </p:ext>
            </p:extLst>
          </p:nvPr>
        </p:nvGraphicFramePr>
        <p:xfrm>
          <a:off x="14377" y="1211871"/>
          <a:ext cx="12193225" cy="561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687">
                  <a:extLst>
                    <a:ext uri="{9D8B030D-6E8A-4147-A177-3AD203B41FA5}">
                      <a16:colId xmlns:a16="http://schemas.microsoft.com/office/drawing/2014/main" val="2814372795"/>
                    </a:ext>
                  </a:extLst>
                </a:gridCol>
                <a:gridCol w="5535538">
                  <a:extLst>
                    <a:ext uri="{9D8B030D-6E8A-4147-A177-3AD203B41FA5}">
                      <a16:colId xmlns:a16="http://schemas.microsoft.com/office/drawing/2014/main" val="4102738553"/>
                    </a:ext>
                  </a:extLst>
                </a:gridCol>
              </a:tblGrid>
              <a:tr h="372062">
                <a:tc>
                  <a:txBody>
                    <a:bodyPr/>
                    <a:lstStyle/>
                    <a:p>
                      <a:r>
                        <a:rPr lang="nl-NL" dirty="0"/>
                        <a:t>SLURM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520573"/>
                  </a:ext>
                </a:extLst>
              </a:tr>
              <a:tr h="12680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nodes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-per-node=Y</a:t>
                      </a:r>
                      <a:br>
                        <a:rPr lang="nl-NL" sz="1800" b="0" i="0" u="none" strike="noStrike" kern="1200" noProof="0" dirty="0">
                          <a:solidFill>
                            <a:srgbClr val="333639"/>
                          </a:solidFill>
                          <a:latin typeface="Courier New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=X*Y</a:t>
                      </a:r>
                      <a:br>
                        <a:rPr lang="nl-NL" sz="1800" b="0" i="0" u="none" strike="noStrike" kern="1200" noProof="0" dirty="0">
                          <a:solidFill>
                            <a:srgbClr val="333639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–-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cpus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task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=Y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(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for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Hybrid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MPI/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OpenMP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only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052293"/>
                  </a:ext>
                </a:extLst>
              </a:tr>
              <a:tr h="4404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partition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gpu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             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"batch"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partition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3299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--mem-per-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cpu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=XG</a:t>
                      </a:r>
                      <a:endParaRPr lang="nl-NL" sz="1800" b="0" i="0" u="none" strike="noStrike" noProof="0" dirty="0" err="1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</a:t>
                      </a:r>
                      <a:r>
                        <a:rPr lang="nl-NL" sz="18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average</a:t>
                      </a:r>
                      <a:r>
                        <a:rPr lang="nl-NL" sz="1800" b="0" i="0" u="none" strike="noStrike" noProof="0" dirty="0">
                          <a:solidFill>
                            <a:schemeClr val="dk1"/>
                          </a:solidFill>
                          <a:latin typeface="+mn-lt"/>
                        </a:rPr>
                        <a:t> memory/</a:t>
                      </a:r>
                      <a:r>
                        <a:rPr lang="nl-NL" sz="18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core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73802"/>
                  </a:ext>
                </a:extLst>
              </a:tr>
              <a:tr h="4024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--time=</a:t>
                      </a:r>
                      <a:r>
                        <a:rPr lang="nl-NL" sz="18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dd-hh:mm:ss</a:t>
                      </a:r>
                      <a:r>
                        <a:rPr lang="nl-NL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 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872895"/>
                  </a:ext>
                </a:extLst>
              </a:tr>
              <a:tr h="372062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latin typeface="Courier New"/>
                        </a:rPr>
                        <a:t>-J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Courier New"/>
                        </a:rPr>
                        <a:t>jobname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Courier New"/>
                        </a:rPr>
                        <a:t> 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23556"/>
                  </a:ext>
                </a:extLst>
              </a:tr>
              <a:tr h="372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Courier New"/>
                        </a:rPr>
                        <a:t>-o &lt;</a:t>
                      </a:r>
                      <a:r>
                        <a:rPr lang="nl-NL" sz="18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1800" b="0" i="0" u="none" strike="noStrike" noProof="0" dirty="0">
                          <a:latin typeface="Courier New"/>
                        </a:rPr>
                        <a:t>&gt;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+mn-lt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769545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Courier New"/>
                        </a:rPr>
                        <a:t>-e &lt;</a:t>
                      </a:r>
                      <a:r>
                        <a:rPr lang="nl-NL" sz="18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1800" b="0" i="0" u="none" strike="noStrike" noProof="0" dirty="0">
                          <a:latin typeface="Courier New"/>
                        </a:rPr>
                        <a:t>&gt;</a:t>
                      </a:r>
                      <a:endParaRPr lang="nl-NL" dirty="0" err="1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nl-NL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ault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same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+mn-lt"/>
                        </a:rPr>
                        <a:t> as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stdout</a:t>
                      </a:r>
                      <a:endParaRPr lang="nl-NL" dirty="0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4460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latin typeface="Courier New"/>
                        </a:rPr>
                        <a:t>--mail-type=FAIL,BEGIN,END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66965"/>
                  </a:ext>
                </a:extLst>
              </a:tr>
              <a:tr h="4100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latin typeface="Courier New"/>
                        </a:rPr>
                        <a:t>--mail-user=&lt;</a:t>
                      </a:r>
                      <a:r>
                        <a:rPr lang="nl-BE" dirty="0" err="1">
                          <a:latin typeface="Courier New"/>
                        </a:rPr>
                        <a:t>mailaddress</a:t>
                      </a:r>
                      <a:r>
                        <a:rPr lang="nl-BE" dirty="0">
                          <a:latin typeface="Courier New"/>
                        </a:rPr>
                        <a:t>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27468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BE" dirty="0">
                          <a:latin typeface="Courier New"/>
                        </a:rPr>
                        <a:t>--export=</a:t>
                      </a:r>
                      <a:r>
                        <a:rPr lang="nl-BE" dirty="0" err="1">
                          <a:latin typeface="Courier New"/>
                        </a:rPr>
                        <a:t>ALL,key</a:t>
                      </a:r>
                      <a:r>
                        <a:rPr lang="nl-BE" dirty="0">
                          <a:latin typeface="Courier New"/>
                        </a:rPr>
                        <a:t>=</a:t>
                      </a:r>
                      <a:r>
                        <a:rPr lang="nl-BE" dirty="0" err="1">
                          <a:latin typeface="Courier New"/>
                        </a:rPr>
                        <a:t>value</a:t>
                      </a:r>
                      <a:endParaRPr lang="nl-NL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 err="1"/>
                        <a:t>Additional</a:t>
                      </a:r>
                      <a:r>
                        <a:rPr lang="nl-NL" sz="1800" b="0" i="0" u="none" strike="noStrike" noProof="0" dirty="0"/>
                        <a:t> variables </a:t>
                      </a:r>
                      <a:r>
                        <a:rPr lang="nl-NL" sz="1800" b="0" i="0" u="none" strike="noStrike" noProof="0" dirty="0" err="1"/>
                        <a:t>to</a:t>
                      </a:r>
                      <a:r>
                        <a:rPr lang="nl-NL" sz="1800" b="0" i="0" u="none" strike="noStrike" noProof="0" dirty="0"/>
                        <a:t> pass </a:t>
                      </a:r>
                      <a:r>
                        <a:rPr lang="nl-NL" sz="1800" b="0" i="0" u="none" strike="noStrike" noProof="0" dirty="0" err="1"/>
                        <a:t>to</a:t>
                      </a:r>
                      <a:r>
                        <a:rPr lang="nl-NL" sz="1800" b="0" i="0" u="none" strike="noStrike" noProof="0" dirty="0"/>
                        <a:t>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2102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 account</a:t>
                      </a:r>
                      <a:endParaRPr lang="nl-NL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 err="1"/>
                        <a:t>Mandatory</a:t>
                      </a:r>
                      <a:r>
                        <a:rPr lang="nl-NL" sz="1800" b="0" i="0" u="none" strike="noStrike" noProof="0" dirty="0"/>
                        <a:t> (</a:t>
                      </a:r>
                      <a:r>
                        <a:rPr lang="nl-NL" sz="1800" b="0" i="0" u="none" strike="noStrike" noProof="0" dirty="0" err="1"/>
                        <a:t>credits</a:t>
                      </a:r>
                      <a:r>
                        <a:rPr lang="nl-NL" sz="1800" b="0" i="0" u="none" strike="noStrike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17103"/>
                  </a:ext>
                </a:extLst>
              </a:tr>
            </a:tbl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A8A3E7B0-0D1C-65C1-B353-5E6D8FBB07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Jobs: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dirty="0">
                <a:solidFill>
                  <a:srgbClr val="4E5865"/>
                </a:solidFill>
                <a:ea typeface="新細明體"/>
              </a:rPr>
              <a:t> submit options</a:t>
            </a:r>
            <a:endParaRPr lang="nl-BE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099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71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0A9A8E-CEFE-1FAD-6EEF-76F08F9000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4302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Argument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Shorthands</a:t>
            </a:r>
            <a:endParaRPr lang="nl-BE" dirty="0">
              <a:ea typeface="+mj-lt"/>
              <a:cs typeface="+mj-lt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F623C29-41CE-454E-8F80-63F1D33A16A0}"/>
              </a:ext>
            </a:extLst>
          </p:cNvPr>
          <p:cNvGraphicFramePr>
            <a:graphicFrameLocks noGrp="1"/>
          </p:cNvGraphicFramePr>
          <p:nvPr/>
        </p:nvGraphicFramePr>
        <p:xfrm>
          <a:off x="3857072" y="920149"/>
          <a:ext cx="8127999" cy="519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068">
                  <a:extLst>
                    <a:ext uri="{9D8B030D-6E8A-4147-A177-3AD203B41FA5}">
                      <a16:colId xmlns:a16="http://schemas.microsoft.com/office/drawing/2014/main" val="4094831941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451435011"/>
                    </a:ext>
                  </a:extLst>
                </a:gridCol>
                <a:gridCol w="4639731">
                  <a:extLst>
                    <a:ext uri="{9D8B030D-6E8A-4147-A177-3AD203B41FA5}">
                      <a16:colId xmlns:a16="http://schemas.microsoft.com/office/drawing/2014/main" val="3177777384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r>
                        <a:rPr lang="en-US" dirty="0"/>
                        <a:t>Shorthand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Argument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Slurm</a:t>
                      </a:r>
                      <a:r>
                        <a:rPr lang="en-US" dirty="0"/>
                        <a:t> account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9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--array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 array range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9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-M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--cluster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or cluster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cpus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-per-task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cores per task (default=1)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4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-d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--dependency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 dependency (after, </a:t>
                      </a:r>
                      <a:r>
                        <a:rPr lang="en-US" dirty="0" err="1"/>
                        <a:t>afterok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afterany</a:t>
                      </a:r>
                      <a:r>
                        <a:rPr lang="en-US" dirty="0"/>
                        <a:t>, …)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9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-I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--input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STDIN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99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-e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--error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STDERR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0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-o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--output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STDOUT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0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-G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gpus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GPUs per job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3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--time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</a:t>
                      </a:r>
                      <a:r>
                        <a:rPr lang="en-US" dirty="0" err="1"/>
                        <a:t>walltime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2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--nodes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num nodes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4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ntasks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num tasks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3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--partition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Partition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220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B4DE41-19DD-480D-91AD-FEF4B135CEAE}"/>
              </a:ext>
            </a:extLst>
          </p:cNvPr>
          <p:cNvSpPr txBox="1"/>
          <p:nvPr/>
        </p:nvSpPr>
        <p:spPr>
          <a:xfrm>
            <a:off x="801157" y="1406656"/>
            <a:ext cx="2765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(not all)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dirty="0"/>
              <a:t> command line arguments have </a:t>
            </a:r>
            <a:r>
              <a:rPr lang="en-US" dirty="0" err="1"/>
              <a:t>shorthands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95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72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0A9A8E-CEFE-1FAD-6EEF-76F08F9000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Jobs: Defaults</a:t>
            </a:r>
            <a:endParaRPr lang="nl-BE" dirty="0">
              <a:ea typeface="+mj-lt"/>
              <a:cs typeface="+mj-lt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83058B9-93D1-59D8-1461-225DF0662324}"/>
              </a:ext>
            </a:extLst>
          </p:cNvPr>
          <p:cNvSpPr txBox="1">
            <a:spLocks/>
          </p:cNvSpPr>
          <p:nvPr/>
        </p:nvSpPr>
        <p:spPr>
          <a:xfrm>
            <a:off x="444539" y="1208148"/>
            <a:ext cx="11513511" cy="32317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If no explicit resources are given your job will start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with 1 node 1 core, 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with </a:t>
            </a:r>
            <a:r>
              <a:rPr lang="en-US" dirty="0" err="1">
                <a:solidFill>
                  <a:srgbClr val="4E5865"/>
                </a:solidFill>
                <a:ea typeface="+mn-lt"/>
                <a:cs typeface="+mn-lt"/>
              </a:rPr>
              <a:t>walltime</a:t>
            </a: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 of 1hr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in batch partition </a:t>
            </a:r>
            <a:endParaRPr lang="en-US" dirty="0"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新細明體"/>
              </a:rPr>
              <a:t> jobs with no cluster given start on Genius cluster (and get job-id starting with number 5)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新細明體"/>
              </a:rPr>
              <a:t>soon the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dirty="0">
                <a:solidFill>
                  <a:srgbClr val="4E5865"/>
                </a:solidFill>
                <a:ea typeface="新細明體"/>
              </a:rPr>
              <a:t> accounts are available also on Genius (with the same account name)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endParaRPr lang="en-US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3"/>
              </a:buBlip>
            </a:pPr>
            <a:endParaRPr lang="nl-BE" dirty="0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29967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73</a:t>
            </a:fld>
            <a:endParaRPr lang="nl-BE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76" y="154636"/>
            <a:ext cx="6408712" cy="803545"/>
          </a:xfrm>
        </p:spPr>
        <p:txBody>
          <a:bodyPr/>
          <a:lstStyle/>
          <a:p>
            <a:pPr eaLnBrk="1" hangingPunct="1"/>
            <a:r>
              <a:rPr lang="en-US" altLang="en-US" dirty="0"/>
              <a:t>Interactive Jobs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410" y="1052736"/>
            <a:ext cx="10875189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Interactive job: 1 core for 1 hour (default)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b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Interactive job with X-forwarding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–x11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Request fraction of a node from interactive partition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 1 –n 4 –p interactive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–l</a:t>
            </a:r>
          </a:p>
          <a:p>
            <a:pPr marL="285750" indent="-285750">
              <a:buFontTx/>
              <a:buChar char="-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cs typeface="Courier New" panose="02070309020205020404" pitchFamily="49" charset="0"/>
              </a:rPr>
              <a:t>Request a GPU accelerator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–N1 –n 18 –p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–G 1 --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1504" y="779931"/>
            <a:ext cx="8424488" cy="5115586"/>
          </a:xfrm>
          <a:ln w="127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 -l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–-cluster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–-account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–-nodes 1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4G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–-job-name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hpc_workflow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--mail-type BEGIN,END,FAIL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--mail-user my.name@kuleuven.be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--force purge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intel/20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Python/3.9.5-GCCcore-10.3.0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python3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$VSC_SCRATCH/projects/simulations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–r $VSC_DATA/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modelling.py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–r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$VSC_DATA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rm –rf ./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output_data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383584" y="5895517"/>
            <a:ext cx="43117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74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55D99-3ED0-4159-83FF-402040CF9D73}"/>
              </a:ext>
            </a:extLst>
          </p:cNvPr>
          <p:cNvGrpSpPr/>
          <p:nvPr/>
        </p:nvGrpSpPr>
        <p:grpSpPr>
          <a:xfrm>
            <a:off x="3575273" y="635915"/>
            <a:ext cx="2332147" cy="432048"/>
            <a:chOff x="3071665" y="908720"/>
            <a:chExt cx="2332147" cy="432048"/>
          </a:xfrm>
        </p:grpSpPr>
        <p:sp>
          <p:nvSpPr>
            <p:cNvPr id="4" name="Rectangle 3"/>
            <p:cNvSpPr/>
            <p:nvPr/>
          </p:nvSpPr>
          <p:spPr>
            <a:xfrm>
              <a:off x="4223794" y="908720"/>
              <a:ext cx="1180018" cy="4320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Shebang</a:t>
              </a:r>
              <a:endParaRPr lang="nl-BE" dirty="0"/>
            </a:p>
          </p:txBody>
        </p:sp>
        <p:cxnSp>
          <p:nvCxnSpPr>
            <p:cNvPr id="6" name="Straight Connector 5"/>
            <p:cNvCxnSpPr>
              <a:cxnSpLocks/>
              <a:stCxn id="4" idx="1"/>
            </p:cNvCxnSpPr>
            <p:nvPr/>
          </p:nvCxnSpPr>
          <p:spPr>
            <a:xfrm flipH="1">
              <a:off x="3071665" y="1124744"/>
              <a:ext cx="11521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20E209-848C-F4B3-EABF-B2326C994DDA}"/>
              </a:ext>
            </a:extLst>
          </p:cNvPr>
          <p:cNvGrpSpPr/>
          <p:nvPr/>
        </p:nvGrpSpPr>
        <p:grpSpPr>
          <a:xfrm>
            <a:off x="5995232" y="1115509"/>
            <a:ext cx="2904886" cy="1368151"/>
            <a:chOff x="5995232" y="1037954"/>
            <a:chExt cx="2904886" cy="1368151"/>
          </a:xfrm>
        </p:grpSpPr>
        <p:sp>
          <p:nvSpPr>
            <p:cNvPr id="7" name="Rectangle 6"/>
            <p:cNvSpPr/>
            <p:nvPr/>
          </p:nvSpPr>
          <p:spPr>
            <a:xfrm>
              <a:off x="7415840" y="1614018"/>
              <a:ext cx="1484278" cy="7200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Resource List</a:t>
              </a:r>
              <a:endParaRPr lang="nl-BE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5995232" y="1037954"/>
              <a:ext cx="0" cy="1368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6011460" y="1626721"/>
              <a:ext cx="14043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E203B-2811-4BC7-9FAE-B91D3495F4A3}"/>
              </a:ext>
            </a:extLst>
          </p:cNvPr>
          <p:cNvGrpSpPr/>
          <p:nvPr/>
        </p:nvGrpSpPr>
        <p:grpSpPr>
          <a:xfrm>
            <a:off x="6009190" y="2657826"/>
            <a:ext cx="2660810" cy="648072"/>
            <a:chOff x="4299286" y="3677205"/>
            <a:chExt cx="2660810" cy="64807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99286" y="3677205"/>
              <a:ext cx="0" cy="648072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4306670" y="3948283"/>
              <a:ext cx="853226" cy="0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59896" y="36962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Module load(s)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C7A872-3221-4240-8D52-087810465AFE}"/>
              </a:ext>
            </a:extLst>
          </p:cNvPr>
          <p:cNvGrpSpPr/>
          <p:nvPr/>
        </p:nvGrpSpPr>
        <p:grpSpPr>
          <a:xfrm>
            <a:off x="5591437" y="3514464"/>
            <a:ext cx="2005861" cy="648072"/>
            <a:chOff x="7536161" y="4524347"/>
            <a:chExt cx="2005861" cy="64807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536161" y="4848383"/>
              <a:ext cx="205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741822" y="45963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6CB825-9E9A-45D0-BDE3-7AB687E12AA0}"/>
              </a:ext>
            </a:extLst>
          </p:cNvPr>
          <p:cNvSpPr/>
          <p:nvPr/>
        </p:nvSpPr>
        <p:spPr>
          <a:xfrm>
            <a:off x="7463704" y="341534"/>
            <a:ext cx="2592288" cy="432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</a:t>
            </a:r>
            <a:r>
              <a:rPr lang="en-US" dirty="0" err="1"/>
              <a:t>Slurm</a:t>
            </a:r>
            <a:r>
              <a:rPr lang="en-US" dirty="0"/>
              <a:t> Job Script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7475C-5A38-5F51-35FE-A77E64FAFEF7}"/>
              </a:ext>
            </a:extLst>
          </p:cNvPr>
          <p:cNvGrpSpPr/>
          <p:nvPr/>
        </p:nvGrpSpPr>
        <p:grpSpPr>
          <a:xfrm>
            <a:off x="3956298" y="4366010"/>
            <a:ext cx="5916023" cy="504056"/>
            <a:chOff x="1332105" y="5280431"/>
            <a:chExt cx="5916023" cy="50405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E23F1A-B0EA-BC60-137B-4E2AEA439CC3}"/>
                </a:ext>
              </a:extLst>
            </p:cNvPr>
            <p:cNvCxnSpPr>
              <a:cxnSpLocks/>
            </p:cNvCxnSpPr>
            <p:nvPr/>
          </p:nvCxnSpPr>
          <p:spPr>
            <a:xfrm>
              <a:off x="1332105" y="5532459"/>
              <a:ext cx="36475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48306C-09A3-674C-4941-56DCF0BFDE19}"/>
                </a:ext>
              </a:extLst>
            </p:cNvPr>
            <p:cNvSpPr/>
            <p:nvPr/>
          </p:nvSpPr>
          <p:spPr>
            <a:xfrm>
              <a:off x="4979652" y="5280431"/>
              <a:ext cx="2268476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/>
                <a:t>Execure</a:t>
              </a:r>
              <a:r>
                <a:rPr lang="en-US" dirty="0"/>
                <a:t> commands</a:t>
              </a:r>
              <a:endParaRPr lang="nl-BE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872BB1-D9DE-37D2-B146-3BDF0ED90136}"/>
              </a:ext>
            </a:extLst>
          </p:cNvPr>
          <p:cNvGrpSpPr/>
          <p:nvPr/>
        </p:nvGrpSpPr>
        <p:grpSpPr>
          <a:xfrm>
            <a:off x="5591437" y="4989703"/>
            <a:ext cx="2005861" cy="648072"/>
            <a:chOff x="7536161" y="4524347"/>
            <a:chExt cx="2005861" cy="64807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A8C6A8-0E11-A51F-F831-1D14683C0B15}"/>
                </a:ext>
              </a:extLst>
            </p:cNvPr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1AA74-2631-7A4B-3901-20AF1F409283}"/>
                </a:ext>
              </a:extLst>
            </p:cNvPr>
            <p:cNvCxnSpPr/>
            <p:nvPr/>
          </p:nvCxnSpPr>
          <p:spPr>
            <a:xfrm>
              <a:off x="7536161" y="4848383"/>
              <a:ext cx="205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DEA20D-362C-DCAE-7BA2-5738FC166BEE}"/>
                </a:ext>
              </a:extLst>
            </p:cNvPr>
            <p:cNvSpPr/>
            <p:nvPr/>
          </p:nvSpPr>
          <p:spPr>
            <a:xfrm>
              <a:off x="7741822" y="45963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9510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75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844824"/>
            <a:ext cx="4727928" cy="14485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Submit the job to the batch server</a:t>
            </a:r>
          </a:p>
          <a:p>
            <a:pPr eaLnBrk="1" hangingPunct="1"/>
            <a:r>
              <a:rPr lang="en-US" altLang="en-US" sz="2200" dirty="0"/>
              <a:t>Receive a unique </a:t>
            </a:r>
            <a:r>
              <a:rPr lang="en-US" altLang="en-US" sz="2200" dirty="0" err="1"/>
              <a:t>JobID</a:t>
            </a:r>
            <a:endParaRPr lang="en-US" altLang="en-US" sz="2200" dirty="0"/>
          </a:p>
          <a:p>
            <a:pPr eaLnBrk="1" hangingPunct="1"/>
            <a:r>
              <a:rPr lang="en-US" altLang="en-US" sz="2200" dirty="0"/>
              <a:t>Error and output files</a:t>
            </a:r>
            <a:br>
              <a:rPr lang="en-US" altLang="en-US" sz="2200" dirty="0"/>
            </a:br>
            <a:endParaRPr lang="en-US" altLang="en-US" sz="2200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Batch Workload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19937" y="332656"/>
            <a:ext cx="6336703" cy="1082859"/>
            <a:chOff x="5844851" y="836712"/>
            <a:chExt cx="6011789" cy="1082859"/>
          </a:xfrm>
        </p:grpSpPr>
        <p:sp>
          <p:nvSpPr>
            <p:cNvPr id="4" name="TextBox 3"/>
            <p:cNvSpPr txBox="1"/>
            <p:nvPr/>
          </p:nvSpPr>
          <p:spPr>
            <a:xfrm>
              <a:off x="5844851" y="1211685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#!/bin/bash -l</a:t>
              </a:r>
            </a:p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056439" y="836712"/>
              <a:ext cx="1800201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 Script</a:t>
              </a:r>
              <a:endParaRPr lang="nl-BE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19937" y="1779397"/>
            <a:ext cx="6336704" cy="775083"/>
            <a:chOff x="5519937" y="2261939"/>
            <a:chExt cx="6336704" cy="775083"/>
          </a:xfrm>
        </p:grpSpPr>
        <p:sp>
          <p:nvSpPr>
            <p:cNvPr id="7" name="TextBox 6"/>
            <p:cNvSpPr txBox="1"/>
            <p:nvPr/>
          </p:nvSpPr>
          <p:spPr>
            <a:xfrm>
              <a:off x="5519937" y="2636912"/>
              <a:ext cx="6336704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sbatch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simulation.slurm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Command Line</a:t>
              </a:r>
              <a:endParaRPr lang="nl-BE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19938" y="2918362"/>
            <a:ext cx="6336702" cy="1082859"/>
            <a:chOff x="5844851" y="2261939"/>
            <a:chExt cx="6011789" cy="1082859"/>
          </a:xfrm>
        </p:grpSpPr>
        <p:sp>
          <p:nvSpPr>
            <p:cNvPr id="13" name="TextBox 12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Submitted batch job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60042478 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 cluster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wice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JobID</a:t>
              </a:r>
              <a:endParaRPr lang="nl-BE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9939" y="4365104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stderr, </a:t>
              </a:r>
              <a:r>
                <a:rPr lang="en-US" dirty="0" err="1"/>
                <a:t>stdout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3182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76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873499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STDERR and STDOUT are by default redirected to a single file:</a:t>
            </a:r>
          </a:p>
          <a:p>
            <a:pPr eaLnBrk="1" hangingPunct="1"/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eaLnBrk="1" hangingPunct="1"/>
            <a:r>
              <a:rPr lang="en-US" altLang="en-US" sz="2200" dirty="0"/>
              <a:t>Contains job info, all errors and warnings, and printouts</a:t>
            </a:r>
          </a:p>
          <a:p>
            <a:pPr eaLnBrk="1" hangingPunct="1"/>
            <a:r>
              <a:rPr lang="en-US" altLang="en-US" sz="2200" dirty="0"/>
              <a:t>Always study it</a:t>
            </a:r>
          </a:p>
          <a:p>
            <a:pPr eaLnBrk="1" hangingPunct="1"/>
            <a:r>
              <a:rPr lang="en-US" altLang="en-US" sz="2200" dirty="0"/>
              <a:t>Address all warnings and errors</a:t>
            </a:r>
            <a:br>
              <a:rPr lang="en-US" altLang="en-US" sz="2200" dirty="0"/>
            </a:br>
            <a:r>
              <a:rPr lang="en-US" altLang="en-US" sz="2200" dirty="0"/>
              <a:t>(if you can)</a:t>
            </a:r>
          </a:p>
          <a:p>
            <a:pPr eaLnBrk="1" hangingPunct="1"/>
            <a:r>
              <a:rPr lang="en-US" altLang="en-US" sz="2200" dirty="0"/>
              <a:t>Typical error examples …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Output File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9939" y="836712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STDOUT + STDERR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19939" y="2159417"/>
            <a:ext cx="6336702" cy="1205970"/>
            <a:chOff x="5844851" y="2261939"/>
            <a:chExt cx="6011789" cy="1205970"/>
          </a:xfrm>
        </p:grpSpPr>
        <p:sp>
          <p:nvSpPr>
            <p:cNvPr id="19" name="TextBox 18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 error: Detected 1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oom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-kill event(s). Some of your processes may have been killed by the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cgroup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out-of-memory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handler.</a:t>
              </a:r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 of Memory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19939" y="3420567"/>
            <a:ext cx="6336702" cy="1205970"/>
            <a:chOff x="5844851" y="2261939"/>
            <a:chExt cx="6011789" cy="1205970"/>
          </a:xfrm>
        </p:grpSpPr>
        <p:sp>
          <p:nvSpPr>
            <p:cNvPr id="22" name="TextBox 21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error: *** JOB 60042478 ON s28c11n2 CANCELLED AT 2023-02-08T10:03:43 </a:t>
              </a:r>
              <a:r>
                <a:rPr lang="en-US" alt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DUE TO TIME LIMIT 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***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Short Walltime</a:t>
              </a:r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19939" y="4684537"/>
            <a:ext cx="6336702" cy="744305"/>
            <a:chOff x="5844851" y="2261939"/>
            <a:chExt cx="6011789" cy="744305"/>
          </a:xfrm>
        </p:grpSpPr>
        <p:sp>
          <p:nvSpPr>
            <p:cNvPr id="25" name="TextBox 24"/>
            <p:cNvSpPr txBox="1"/>
            <p:nvPr/>
          </p:nvSpPr>
          <p:spPr>
            <a:xfrm>
              <a:off x="5844851" y="2636912"/>
              <a:ext cx="6011789" cy="369332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IOError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Errno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122] Disk quota exceeded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 Disk Space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1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47285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Always created</a:t>
            </a:r>
          </a:p>
          <a:p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eaLnBrk="1" hangingPunct="1"/>
            <a:r>
              <a:rPr lang="en-US" altLang="en-US" sz="2200" dirty="0"/>
              <a:t>Contains all standard output and error (instead of screen)</a:t>
            </a:r>
          </a:p>
          <a:p>
            <a:pPr eaLnBrk="1" hangingPunct="1"/>
            <a:r>
              <a:rPr lang="en-US" altLang="en-US" sz="2200" dirty="0"/>
              <a:t>Always study it</a:t>
            </a:r>
          </a:p>
          <a:p>
            <a:pPr eaLnBrk="1" hangingPunct="1"/>
            <a:r>
              <a:rPr lang="en-US" altLang="en-US" sz="2200" dirty="0"/>
              <a:t>Standard Output and Error channels can be redirected to other files:</a:t>
            </a:r>
            <a:br>
              <a:rPr lang="en-US" altLang="en-US" sz="2200" dirty="0"/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 … 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 …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Output File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323" y="5056690"/>
            <a:ext cx="4721989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*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60041238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stdout</a:t>
              </a:r>
              <a:endParaRPr lang="nl-BE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63952" y="522117"/>
            <a:ext cx="6056986" cy="5391731"/>
            <a:chOff x="5511622" y="188640"/>
            <a:chExt cx="6056986" cy="5391731"/>
          </a:xfrm>
        </p:grpSpPr>
        <p:grpSp>
          <p:nvGrpSpPr>
            <p:cNvPr id="24" name="Group 23"/>
            <p:cNvGrpSpPr/>
            <p:nvPr/>
          </p:nvGrpSpPr>
          <p:grpSpPr>
            <a:xfrm>
              <a:off x="5511622" y="188640"/>
              <a:ext cx="4400802" cy="5391731"/>
              <a:chOff x="5844851" y="2261939"/>
              <a:chExt cx="4175152" cy="539173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844851" y="2636912"/>
                <a:ext cx="4175152" cy="5016758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SLURM_JOB_ID: 60033947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SLURM_JOB_USER: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vscXXXXX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SLURM_JOB_ACCOUNT: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lp_wice_pilot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testjob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SLURM_CLUSTER_NAME: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wice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SLURM_JOB_PARTITION: batch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SLURM_NNODES: 1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SLURM_NODELIST: m28c30n4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SLURM_JOB_CPUS_PER_NODE: 72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Date: Tue Jan 10 17:02:04 CET 2023</a:t>
                </a:r>
              </a:p>
              <a:p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Walltime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00-01:00:00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==================================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/apps/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icelake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/2021a/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softwar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e/intel-compilers/2021.2.0/compile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r/2021.2.0/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linux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/bin/intel64/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icc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cp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 cannot stat '/apps/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trai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ning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/test': No such file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ordirecto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ry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Hello World</a:t>
                </a:r>
              </a:p>
              <a:p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219802" y="2261939"/>
                <a:ext cx="1800200" cy="3749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 File</a:t>
                </a:r>
                <a:endParaRPr lang="nl-BE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056440" y="637500"/>
              <a:ext cx="1507802" cy="2658064"/>
              <a:chOff x="9765734" y="721629"/>
              <a:chExt cx="1514842" cy="72008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984432" y="970669"/>
                <a:ext cx="1296144" cy="2340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Resource Summary</a:t>
                </a:r>
                <a:endParaRPr lang="nl-BE" dirty="0"/>
              </a:p>
            </p:txBody>
          </p:sp>
          <p:cxnSp>
            <p:nvCxnSpPr>
              <p:cNvPr id="5" name="Straight Connector 4"/>
              <p:cNvCxnSpPr>
                <a:stCxn id="3" idx="1"/>
              </p:cNvCxnSpPr>
              <p:nvPr/>
            </p:nvCxnSpPr>
            <p:spPr>
              <a:xfrm flipH="1">
                <a:off x="9772774" y="1087712"/>
                <a:ext cx="211658" cy="1028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765734" y="721629"/>
                <a:ext cx="0" cy="72008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0056440" y="3513111"/>
              <a:ext cx="1512168" cy="1788097"/>
              <a:chOff x="9768408" y="839388"/>
              <a:chExt cx="1512168" cy="54864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9984432" y="1021716"/>
                <a:ext cx="1296144" cy="13377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Stdout</a:t>
                </a:r>
                <a:endParaRPr lang="nl-BE" dirty="0"/>
              </a:p>
            </p:txBody>
          </p:sp>
          <p:cxnSp>
            <p:nvCxnSpPr>
              <p:cNvPr id="29" name="Straight Connector 28"/>
              <p:cNvCxnSpPr>
                <a:stCxn id="28" idx="1"/>
              </p:cNvCxnSpPr>
              <p:nvPr/>
            </p:nvCxnSpPr>
            <p:spPr>
              <a:xfrm flipH="1">
                <a:off x="9768408" y="1088603"/>
                <a:ext cx="216024" cy="137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9772674" y="839388"/>
                <a:ext cx="0" cy="54864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31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78</a:t>
            </a:fld>
            <a:endParaRPr lang="nl-BE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Inspecting Jobs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3392" y="1211685"/>
            <a:ext cx="11233249" cy="369331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scontrol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show job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60049330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=60049330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=f70.slurm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=vsc3.…(253.…)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=vsc3.…(253.…)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lp_metacommunity_models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QOS=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lp_metacommunity_models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=PENDING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QOSGrpBillingMinutes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EligibleTime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Partition=batch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NumNodes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=4-4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CPUs/Task=1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TRES=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=288,mem=979200M,node=4,billing=733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MinCPUsNode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=72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MinMemoryCPU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=3400M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=/dev/null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59147" y="836712"/>
            <a:ext cx="1897494" cy="374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</a:t>
            </a:r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5AB45D-F61D-A5D4-2B22-B2B0B3BB633D}"/>
              </a:ext>
            </a:extLst>
          </p:cNvPr>
          <p:cNvGrpSpPr/>
          <p:nvPr/>
        </p:nvGrpSpPr>
        <p:grpSpPr>
          <a:xfrm>
            <a:off x="623392" y="5067857"/>
            <a:ext cx="11233249" cy="1025439"/>
            <a:chOff x="623392" y="5067857"/>
            <a:chExt cx="11233249" cy="1025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5797C3-543B-EA74-F179-CA8D2B7E5997}"/>
                </a:ext>
              </a:extLst>
            </p:cNvPr>
            <p:cNvSpPr txBox="1"/>
            <p:nvPr/>
          </p:nvSpPr>
          <p:spPr>
            <a:xfrm>
              <a:off x="623392" y="5446965"/>
              <a:ext cx="11233249" cy="646331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Courier New" panose="02070309020205020404" pitchFamily="49" charset="0"/>
                </a:rPr>
                <a:t>Why is my job in pending/hold state?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Check out the “Reason” on </a:t>
              </a:r>
              <a:r>
                <a:rPr lang="en-US" dirty="0" err="1">
                  <a:cs typeface="Courier New" panose="02070309020205020404" pitchFamily="49" charset="0"/>
                </a:rPr>
                <a:t>Slurm</a:t>
              </a:r>
              <a:r>
                <a:rPr lang="en-US" dirty="0">
                  <a:cs typeface="Courier New" panose="02070309020205020404" pitchFamily="49" charset="0"/>
                </a:rPr>
                <a:t> docs: </a:t>
              </a:r>
              <a:r>
                <a:rPr lang="en-US" dirty="0">
                  <a:cs typeface="Courier New" panose="02070309020205020404" pitchFamily="49" charset="0"/>
                  <a:hlinkClick r:id="rId2"/>
                </a:rPr>
                <a:t>https://slurm.schedmd.com/resource_limits.html</a:t>
              </a:r>
              <a:r>
                <a:rPr lang="en-US" dirty="0"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C3FBB1-3423-C5B6-83E6-09648264FF3A}"/>
                </a:ext>
              </a:extLst>
            </p:cNvPr>
            <p:cNvSpPr/>
            <p:nvPr/>
          </p:nvSpPr>
          <p:spPr>
            <a:xfrm>
              <a:off x="9959147" y="5067857"/>
              <a:ext cx="1897494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Diagnosis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1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3" y="1643733"/>
            <a:ext cx="5293467" cy="128121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541152" cy="86409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Other Partitions on </a:t>
            </a:r>
            <a:r>
              <a:rPr lang="en-US" altLang="en-US" dirty="0" err="1"/>
              <a:t>wICE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81A4B-F932-412A-802A-C2C6BDA6B15E}"/>
              </a:ext>
            </a:extLst>
          </p:cNvPr>
          <p:cNvSpPr/>
          <p:nvPr/>
        </p:nvSpPr>
        <p:spPr>
          <a:xfrm>
            <a:off x="4016731" y="1340768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9FD2ED5F-EE6F-4CD2-8FC6-61DEBA3A9ECB}"/>
              </a:ext>
            </a:extLst>
          </p:cNvPr>
          <p:cNvSpPr txBox="1">
            <a:spLocks noChangeArrowheads="1"/>
          </p:cNvSpPr>
          <p:nvPr/>
        </p:nvSpPr>
        <p:spPr>
          <a:xfrm>
            <a:off x="6355041" y="1643733"/>
            <a:ext cx="5293467" cy="128121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bigmem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--tasks-per-node=72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=28000M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917B62-B733-4070-B91F-049293052A15}"/>
              </a:ext>
            </a:extLst>
          </p:cNvPr>
          <p:cNvSpPr/>
          <p:nvPr/>
        </p:nvSpPr>
        <p:spPr>
          <a:xfrm>
            <a:off x="9820389" y="1340768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Memory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32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nimBg="1"/>
      <p:bldP spid="4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pPr marL="81280" marR="0" lvl="0" indent="0" algn="r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GB" sz="1200" b="0" i="0" u="none" strike="noStrike" kern="1200" cap="none" spc="-45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8128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-45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Up Arrow 119"/>
          <p:cNvSpPr/>
          <p:nvPr/>
        </p:nvSpPr>
        <p:spPr>
          <a:xfrm rot="3341531">
            <a:off x="4325335" y="-271709"/>
            <a:ext cx="1325440" cy="6832523"/>
          </a:xfrm>
          <a:prstGeom prst="upArrow">
            <a:avLst>
              <a:gd name="adj1" fmla="val 50000"/>
              <a:gd name="adj2" fmla="val 92270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alpha val="90000"/>
              </a:schemeClr>
            </a:solidFill>
          </a:ln>
          <a:effectLst/>
          <a:scene3d>
            <a:camera prst="orthographicFront"/>
            <a:lightRig rig="balanced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graphicFrame>
        <p:nvGraphicFramePr>
          <p:cNvPr id="33" name="Tabel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9089"/>
              </p:ext>
            </p:extLst>
          </p:nvPr>
        </p:nvGraphicFramePr>
        <p:xfrm>
          <a:off x="4254796" y="4871751"/>
          <a:ext cx="6696744" cy="872770"/>
        </p:xfrm>
        <a:graphic>
          <a:graphicData uri="http://schemas.openxmlformats.org/drawingml/2006/table">
            <a:tbl>
              <a:tblPr firstRow="1" bandRow="1"/>
              <a:tblGrid>
                <a:gridCol w="12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STEVIN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HYDRA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HOPPER/LEIBNIZ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GENIUS/WICE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val 124"/>
          <p:cNvSpPr>
            <a:spLocks/>
          </p:cNvSpPr>
          <p:nvPr/>
        </p:nvSpPr>
        <p:spPr>
          <a:xfrm rot="21540000">
            <a:off x="1589329" y="4528878"/>
            <a:ext cx="1080000" cy="10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129"/>
          <p:cNvSpPr txBox="1"/>
          <p:nvPr/>
        </p:nvSpPr>
        <p:spPr>
          <a:xfrm>
            <a:off x="1486751" y="4901607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Tier-2</a:t>
            </a:r>
          </a:p>
        </p:txBody>
      </p:sp>
      <p:pic>
        <p:nvPicPr>
          <p:cNvPr id="36" name="Afbeelding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526"/>
          <a:stretch/>
        </p:blipFill>
        <p:spPr>
          <a:xfrm>
            <a:off x="5084201" y="3285042"/>
            <a:ext cx="1942500" cy="1116937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7" name="Rechthoek 4"/>
          <p:cNvSpPr/>
          <p:nvPr/>
        </p:nvSpPr>
        <p:spPr>
          <a:xfrm>
            <a:off x="7281803" y="3558113"/>
            <a:ext cx="2388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Hortense</a:t>
            </a:r>
          </a:p>
        </p:txBody>
      </p:sp>
      <p:sp>
        <p:nvSpPr>
          <p:cNvPr id="38" name="Oval 124"/>
          <p:cNvSpPr>
            <a:spLocks/>
          </p:cNvSpPr>
          <p:nvPr/>
        </p:nvSpPr>
        <p:spPr>
          <a:xfrm rot="21540000">
            <a:off x="3667684" y="2991316"/>
            <a:ext cx="1260000" cy="126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129"/>
          <p:cNvSpPr txBox="1"/>
          <p:nvPr/>
        </p:nvSpPr>
        <p:spPr>
          <a:xfrm>
            <a:off x="3681750" y="3408473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Tier-1</a:t>
            </a:r>
          </a:p>
        </p:txBody>
      </p:sp>
      <p:sp>
        <p:nvSpPr>
          <p:cNvPr id="40" name="Oval 124"/>
          <p:cNvSpPr>
            <a:spLocks/>
          </p:cNvSpPr>
          <p:nvPr/>
        </p:nvSpPr>
        <p:spPr>
          <a:xfrm rot="21540000">
            <a:off x="6699469" y="731677"/>
            <a:ext cx="1440000" cy="144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29"/>
          <p:cNvSpPr txBox="1"/>
          <p:nvPr/>
        </p:nvSpPr>
        <p:spPr>
          <a:xfrm>
            <a:off x="6797978" y="1223041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Tier-0</a:t>
            </a:r>
          </a:p>
        </p:txBody>
      </p:sp>
      <p:pic>
        <p:nvPicPr>
          <p:cNvPr id="42" name="Picture 1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6" y="1029708"/>
            <a:ext cx="771307" cy="403717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66" y="1519992"/>
            <a:ext cx="847720" cy="44371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92" y="1184666"/>
            <a:ext cx="894213" cy="468048"/>
          </a:xfrm>
          <a:prstGeom prst="roundRect">
            <a:avLst/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03" y="1953005"/>
            <a:ext cx="839046" cy="43917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1" y="1889159"/>
            <a:ext cx="854604" cy="447316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85" y="1490160"/>
            <a:ext cx="801604" cy="419575"/>
          </a:xfrm>
          <a:prstGeom prst="roundRect">
            <a:avLst>
              <a:gd name="adj" fmla="val 2169"/>
            </a:avLst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2" descr="http://www.prace-project.eu/IMG/jpg/PRACE_Logo_pos_4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647" y="1390883"/>
            <a:ext cx="1117196" cy="761811"/>
          </a:xfrm>
          <a:prstGeom prst="ellipse">
            <a:avLst/>
          </a:prstGeom>
          <a:noFill/>
          <a:ln>
            <a:solidFill>
              <a:srgbClr val="F2FFE2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 bwMode="auto">
          <a:xfrm>
            <a:off x="4434816" y="4735864"/>
            <a:ext cx="6564151" cy="109501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charset="0"/>
              <a:ea typeface="ＭＳ Ｐゴシック" pitchFamily="20" charset="-128"/>
              <a:cs typeface="+mn-cs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0598" y="2112817"/>
            <a:ext cx="828000" cy="438840"/>
          </a:xfrm>
          <a:prstGeom prst="round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45" y="4972643"/>
            <a:ext cx="784714" cy="2799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76" y="4902683"/>
            <a:ext cx="951737" cy="4239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7" y="4861056"/>
            <a:ext cx="581627" cy="465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44" y="4926351"/>
            <a:ext cx="800209" cy="4001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93" y="4985688"/>
            <a:ext cx="993149" cy="23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0" y="3429000"/>
            <a:ext cx="1443679" cy="563137"/>
          </a:xfrm>
          <a:prstGeom prst="rect">
            <a:avLst/>
          </a:prstGeom>
        </p:spPr>
      </p:pic>
      <p:pic>
        <p:nvPicPr>
          <p:cNvPr id="58" name="Content Placeholder 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20842" r="7505" b="19832"/>
          <a:stretch/>
        </p:blipFill>
        <p:spPr>
          <a:xfrm>
            <a:off x="2748402" y="4979291"/>
            <a:ext cx="1487884" cy="684672"/>
          </a:xfrm>
          <a:prstGeom prst="roundRect">
            <a:avLst/>
          </a:prstGeom>
          <a:ln w="28575">
            <a:solidFill>
              <a:srgbClr val="DB6C30"/>
            </a:solidFill>
          </a:ln>
        </p:spPr>
      </p:pic>
      <p:sp>
        <p:nvSpPr>
          <p:cNvPr id="59" name="object 51"/>
          <p:cNvSpPr txBox="1">
            <a:spLocks/>
          </p:cNvSpPr>
          <p:nvPr/>
        </p:nvSpPr>
        <p:spPr>
          <a:xfrm>
            <a:off x="166855" y="192069"/>
            <a:ext cx="56317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3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Trebuchet MS"/>
              </a:rPr>
              <a:t>VSC</a:t>
            </a:r>
            <a:r>
              <a:rPr kumimoji="0" lang="en-GB" sz="4000" b="1" i="0" u="none" strike="noStrike" kern="1200" cap="none" spc="-5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 </a:t>
            </a:r>
            <a:r>
              <a:rPr kumimoji="0" lang="en-GB" sz="4000" b="0" i="0" u="none" strike="noStrike" kern="1200" cap="none" spc="45" normalizeH="0" baseline="0" noProof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+mj-cs"/>
              </a:rPr>
              <a:t>HPC Environments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2384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4000" y="180000"/>
            <a:ext cx="8334000" cy="656712"/>
          </a:xfrm>
        </p:spPr>
        <p:txBody>
          <a:bodyPr/>
          <a:lstStyle/>
          <a:p>
            <a:pPr eaLnBrk="1" hangingPunct="1"/>
            <a:r>
              <a:rPr lang="en-US" altLang="en-US" dirty="0"/>
              <a:t>Managing &amp; Monitoring Jobs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91344" y="980728"/>
          <a:ext cx="11809312" cy="36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6704">
                  <a:extLst>
                    <a:ext uri="{9D8B030D-6E8A-4147-A177-3AD203B41FA5}">
                      <a16:colId xmlns:a16="http://schemas.microsoft.com/office/drawing/2014/main" val="2355556365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7989494"/>
                    </a:ext>
                  </a:extLst>
                </a:gridCol>
              </a:tblGrid>
              <a:tr h="343084">
                <a:tc>
                  <a:txBody>
                    <a:bodyPr/>
                    <a:lstStyle/>
                    <a:p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605394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sbatch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 batch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2931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srun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an</a:t>
                      </a:r>
                      <a:r>
                        <a:rPr lang="en-US" sz="1600" baseline="0" dirty="0"/>
                        <a:t> interactive job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60195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scancel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Cancel a specific pending or running job 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448288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scontrol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show job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slurm_jobinfo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Detailed job info (very useful to diagnose issues)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3069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–long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Status of all</a:t>
                      </a:r>
                      <a:r>
                        <a:rPr lang="en-US" sz="1600" baseline="0" dirty="0"/>
                        <a:t> recent jobs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61150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–start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Give</a:t>
                      </a:r>
                      <a:r>
                        <a:rPr lang="en-US" sz="1600" baseline="0"/>
                        <a:t> a </a:t>
                      </a:r>
                      <a:r>
                        <a:rPr lang="en-US" sz="1600" i="1" baseline="0"/>
                        <a:t>rough</a:t>
                      </a:r>
                      <a:r>
                        <a:rPr lang="en-US" sz="1600" baseline="0"/>
                        <a:t> estimate of start time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214467"/>
                  </a:ext>
                </a:extLst>
              </a:tr>
              <a:tr h="13754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sinfo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 about the state of available </a:t>
                      </a:r>
                      <a:r>
                        <a:rPr lang="en-US" sz="1600" baseline="0" dirty="0"/>
                        <a:t>partitions and nodes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609669"/>
                  </a:ext>
                </a:extLst>
              </a:tr>
              <a:tr h="14229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sacct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--batch --job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 minimal</a:t>
                      </a:r>
                      <a:r>
                        <a:rPr lang="en-US" sz="1600" baseline="0" dirty="0"/>
                        <a:t> info about a queue or partition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67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slurmtop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Overview of the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9079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84764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81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23392" y="4581128"/>
            <a:ext cx="10657184" cy="720080"/>
          </a:xfrm>
          <a:ln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 1 –p interactive –t 16:00:00 –G 1 --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bash -l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475938"/>
            <a:ext cx="8334000" cy="591875"/>
          </a:xfrm>
        </p:spPr>
        <p:txBody>
          <a:bodyPr/>
          <a:lstStyle/>
          <a:p>
            <a:pPr eaLnBrk="1" hangingPunct="1"/>
            <a:r>
              <a:rPr lang="en-US" altLang="en-US" dirty="0"/>
              <a:t>Interactive Partition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704" y="1628788"/>
            <a:ext cx="10659872" cy="235449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Accessible via command line and Open OnDemand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To quickly compile, test, debug your (parallel) application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To pre-/post-process your data and make visualizations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Short queue time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5 dedicated nodes on </a:t>
            </a:r>
            <a:r>
              <a:rPr lang="en-US" sz="2100" dirty="0" err="1">
                <a:cs typeface="Courier New" panose="02070309020205020404" pitchFamily="49" charset="0"/>
              </a:rPr>
              <a:t>wICE</a:t>
            </a:r>
            <a:endParaRPr lang="en-US" sz="2100" dirty="0">
              <a:cs typeface="Courier New" panose="020703090202050204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64 cores per node, 1 GPU (=7 GPU instances), 512 GB memory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Max resource per user: 8 cores, 1 GPU instance, 16 hour </a:t>
            </a:r>
            <a:r>
              <a:rPr lang="en-US" sz="2100" dirty="0" err="1">
                <a:cs typeface="Courier New" panose="02070309020205020404" pitchFamily="49" charset="0"/>
              </a:rPr>
              <a:t>walltime</a:t>
            </a:r>
            <a:endParaRPr lang="en-US" sz="2100" dirty="0">
              <a:cs typeface="Courier New" panose="020703090202050204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57392" y="4221088"/>
            <a:ext cx="2323184" cy="36941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Job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8477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2"/>
    </mc:Choice>
    <mc:Fallback xmlns="">
      <p:transition spd="slow" advTm="34182"/>
    </mc:Fallback>
  </mc:AlternateContent>
  <p:extLst>
    <p:ext uri="{3A86A75C-4F4B-4683-9AE1-C65F6400EC91}">
      <p14:laserTraceLst xmlns:p14="http://schemas.microsoft.com/office/powerpoint/2010/main">
        <p14:tracePtLst>
          <p14:tracePt t="14772" x="6418263" y="4473575"/>
          <p14:tracePt t="14782" x="6391275" y="4464050"/>
          <p14:tracePt t="14792" x="6364288" y="4456113"/>
          <p14:tracePt t="14801" x="6319838" y="4437063"/>
          <p14:tracePt t="14812" x="6292850" y="4419600"/>
          <p14:tracePt t="14826" x="6257925" y="4410075"/>
          <p14:tracePt t="14843" x="6176963" y="4375150"/>
          <p14:tracePt t="14860" x="6122988" y="4356100"/>
          <p14:tracePt t="14876" x="6032500" y="4321175"/>
          <p14:tracePt t="14893" x="5953125" y="4294188"/>
          <p14:tracePt t="14910" x="5880100" y="4249738"/>
          <p14:tracePt t="14926" x="5845175" y="4240213"/>
          <p14:tracePt t="14943" x="5791200" y="4213225"/>
          <p14:tracePt t="14960" x="5746750" y="4195763"/>
          <p14:tracePt t="14976" x="5719763" y="4186238"/>
          <p14:tracePt t="14993" x="5692775" y="4168775"/>
          <p14:tracePt t="15010" x="5656263" y="4159250"/>
          <p14:tracePt t="15026" x="5648325" y="4151313"/>
          <p14:tracePt t="15043" x="5629275" y="4141788"/>
          <p14:tracePt t="15059" x="5621338" y="4141788"/>
          <p14:tracePt t="15093" x="5611813" y="4141788"/>
          <p14:tracePt t="30686" x="5656263" y="4124325"/>
          <p14:tracePt t="30695" x="5727700" y="4087813"/>
          <p14:tracePt t="30705" x="5764213" y="4060825"/>
          <p14:tracePt t="30714" x="5808663" y="4033838"/>
          <p14:tracePt t="30728" x="5845175" y="4016375"/>
          <p14:tracePt t="30745" x="5899150" y="3998913"/>
          <p14:tracePt t="30761" x="5907088" y="3989388"/>
          <p14:tracePt t="30778" x="5934075" y="3979863"/>
          <p14:tracePt t="30795" x="5943600" y="3979863"/>
          <p14:tracePt t="30828" x="5953125" y="3979863"/>
          <p14:tracePt t="30864" x="5961063" y="3979863"/>
          <p14:tracePt t="30913" x="5961063" y="3989388"/>
          <p14:tracePt t="30953" x="5961063" y="3998913"/>
          <p14:tracePt t="31003" x="5961063" y="4006850"/>
          <p14:tracePt t="31145" x="5970588" y="4006850"/>
          <p14:tracePt t="32020" x="0" y="0"/>
        </p14:tracePtLst>
      </p14:laserTraceLst>
    </p:ext>
  </p:extLs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82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4171206"/>
            <a:ext cx="4464496" cy="2066106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 -l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-t 30:00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–N 2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–n 72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–M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-A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 run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Project.simg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./model.exe</a:t>
            </a:r>
            <a:endParaRPr lang="pl-PL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Singularity Containers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000" y="1156676"/>
            <a:ext cx="4464496" cy="2585323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What? </a:t>
            </a:r>
            <a:br>
              <a:rPr lang="en-US" dirty="0"/>
            </a:br>
            <a:r>
              <a:rPr lang="en-US" dirty="0"/>
              <a:t>+ Self-contained OS &amp; software &amp;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Why? </a:t>
            </a:r>
            <a:br>
              <a:rPr lang="en-US" dirty="0"/>
            </a:br>
            <a:r>
              <a:rPr lang="en-US" dirty="0"/>
              <a:t>+ fully resolved dependency chains</a:t>
            </a:r>
            <a:br>
              <a:rPr lang="en-US" dirty="0"/>
            </a:br>
            <a:r>
              <a:rPr lang="en-US" dirty="0"/>
              <a:t>+ portable workflow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How?</a:t>
            </a:r>
            <a:br>
              <a:rPr lang="en-US" dirty="0"/>
            </a:br>
            <a:r>
              <a:rPr lang="en-US" dirty="0"/>
              <a:t>+ You create the image</a:t>
            </a:r>
            <a:br>
              <a:rPr lang="en-US" dirty="0"/>
            </a:br>
            <a:r>
              <a:rPr lang="en-US" dirty="0"/>
              <a:t>+ Run it on Genius/</a:t>
            </a:r>
            <a:r>
              <a:rPr lang="en-US" dirty="0" err="1"/>
              <a:t>wICE</a:t>
            </a:r>
            <a:br>
              <a:rPr lang="en-US" dirty="0"/>
            </a:br>
            <a:r>
              <a:rPr lang="en-US" dirty="0"/>
              <a:t>+ MPI/OpenMP is supported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13718" y="3894361"/>
            <a:ext cx="989632" cy="27060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Slurm</a:t>
            </a:r>
            <a:r>
              <a:rPr lang="en-US" sz="1200" dirty="0"/>
              <a:t> Script</a:t>
            </a:r>
            <a:endParaRPr lang="nl-BE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03" y="548680"/>
            <a:ext cx="592387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83</a:t>
            </a:fld>
            <a:endParaRPr lang="nl-BE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1775520" y="1349999"/>
            <a:ext cx="8892480" cy="4428000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Credits</a:t>
            </a:r>
            <a:r>
              <a:rPr lang="pl-PL" dirty="0"/>
              <a:t> </a:t>
            </a:r>
            <a:r>
              <a:rPr lang="pl-PL" dirty="0" err="1"/>
              <a:t>card</a:t>
            </a:r>
            <a:r>
              <a:rPr lang="pl-PL" dirty="0"/>
              <a:t> </a:t>
            </a:r>
            <a:r>
              <a:rPr lang="pl-PL" dirty="0" err="1"/>
              <a:t>concept</a:t>
            </a:r>
            <a:r>
              <a:rPr lang="pl-PL" dirty="0"/>
              <a:t>:</a:t>
            </a:r>
          </a:p>
          <a:p>
            <a:r>
              <a:rPr lang="pl-PL" dirty="0" err="1">
                <a:solidFill>
                  <a:srgbClr val="FF0000"/>
                </a:solidFill>
              </a:rPr>
              <a:t>Pre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pl-PL" dirty="0" err="1">
                <a:solidFill>
                  <a:srgbClr val="FF0000"/>
                </a:solidFill>
              </a:rPr>
              <a:t>authorization</a:t>
            </a:r>
            <a:r>
              <a:rPr lang="pl-PL" dirty="0">
                <a:solidFill>
                  <a:schemeClr val="tx2"/>
                </a:solidFill>
              </a:rPr>
              <a:t>:</a:t>
            </a:r>
            <a:r>
              <a:rPr lang="pl-PL" dirty="0"/>
              <a:t> </a:t>
            </a:r>
            <a:r>
              <a:rPr lang="en-US" dirty="0"/>
              <a:t>holding </a:t>
            </a:r>
            <a:r>
              <a:rPr lang="en-US" dirty="0" err="1"/>
              <a:t>th</a:t>
            </a:r>
            <a:r>
              <a:rPr lang="pl-PL" dirty="0"/>
              <a:t>e</a:t>
            </a:r>
            <a:r>
              <a:rPr lang="en-US" dirty="0"/>
              <a:t> balance as unavailable until the merchant clears the transaction </a:t>
            </a:r>
            <a:endParaRPr lang="pl-PL" dirty="0"/>
          </a:p>
          <a:p>
            <a:r>
              <a:rPr lang="pl-PL" dirty="0" err="1"/>
              <a:t>Balance</a:t>
            </a:r>
            <a:r>
              <a:rPr lang="pl-PL" dirty="0"/>
              <a:t> to be </a:t>
            </a:r>
            <a:r>
              <a:rPr lang="pl-PL" dirty="0" err="1"/>
              <a:t>held</a:t>
            </a:r>
            <a:r>
              <a:rPr lang="pl-PL" dirty="0"/>
              <a:t> as </a:t>
            </a:r>
            <a:r>
              <a:rPr lang="pl-PL" dirty="0" err="1"/>
              <a:t>unavailable</a:t>
            </a:r>
            <a:r>
              <a:rPr lang="pl-PL" dirty="0"/>
              <a:t>: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requested</a:t>
            </a:r>
            <a:r>
              <a:rPr lang="pl-PL" dirty="0"/>
              <a:t> </a:t>
            </a:r>
            <a:r>
              <a:rPr lang="pl-PL" dirty="0" err="1"/>
              <a:t>resourced</a:t>
            </a:r>
            <a:r>
              <a:rPr lang="pl-PL" dirty="0"/>
              <a:t> (</a:t>
            </a:r>
            <a:r>
              <a:rPr lang="pl-PL" dirty="0" err="1"/>
              <a:t>walltime</a:t>
            </a:r>
            <a:r>
              <a:rPr lang="pl-PL" dirty="0"/>
              <a:t>, </a:t>
            </a:r>
            <a:r>
              <a:rPr lang="pl-PL" dirty="0" err="1"/>
              <a:t>nodes</a:t>
            </a:r>
            <a:r>
              <a:rPr lang="pl-PL" dirty="0"/>
              <a:t>)</a:t>
            </a:r>
          </a:p>
          <a:p>
            <a:r>
              <a:rPr lang="pl-PL" dirty="0" err="1">
                <a:solidFill>
                  <a:srgbClr val="FF0000"/>
                </a:solidFill>
              </a:rPr>
              <a:t>Actual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charge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what</a:t>
            </a:r>
            <a:r>
              <a:rPr lang="pl-PL" dirty="0"/>
              <a:t> was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: 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walltime</a:t>
            </a:r>
            <a:r>
              <a:rPr lang="pl-PL" dirty="0"/>
              <a:t> (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pay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, 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job</a:t>
            </a:r>
            <a:r>
              <a:rPr lang="pl-PL" dirty="0"/>
              <a:t> </a:t>
            </a:r>
            <a:r>
              <a:rPr lang="pl-PL" dirty="0" err="1"/>
              <a:t>crashes</a:t>
            </a:r>
            <a:r>
              <a:rPr lang="pl-PL" dirty="0"/>
              <a:t>)</a:t>
            </a:r>
          </a:p>
          <a:p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output</a:t>
            </a:r>
            <a:r>
              <a:rPr lang="pl-PL" dirty="0"/>
              <a:t> file</a:t>
            </a:r>
            <a:endParaRPr lang="en-US" sz="2200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en-US" dirty="0" err="1"/>
              <a:t>Credits</a:t>
            </a:r>
            <a:endParaRPr lang="en-US" altLang="en-US" dirty="0"/>
          </a:p>
        </p:txBody>
      </p:sp>
      <p:sp>
        <p:nvSpPr>
          <p:cNvPr id="5" name="TextBox 2"/>
          <p:cNvSpPr txBox="1"/>
          <p:nvPr/>
        </p:nvSpPr>
        <p:spPr>
          <a:xfrm>
            <a:off x="2064000" y="4759456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How to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en-US" dirty="0"/>
              <a:t>available credits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6" name="TextBox 3"/>
          <p:cNvSpPr txBox="1"/>
          <p:nvPr/>
        </p:nvSpPr>
        <p:spPr>
          <a:xfrm>
            <a:off x="2064000" y="5128788"/>
            <a:ext cx="39599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6280" y="371761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How to </a:t>
            </a:r>
            <a:r>
              <a:rPr lang="pl-PL" dirty="0" err="1"/>
              <a:t>check</a:t>
            </a:r>
            <a:r>
              <a:rPr lang="pl-PL" dirty="0"/>
              <a:t> the </a:t>
            </a:r>
            <a:r>
              <a:rPr lang="pl-PL" dirty="0" err="1"/>
              <a:t>rates</a:t>
            </a:r>
            <a:r>
              <a:rPr lang="pl-PL" dirty="0"/>
              <a:t>?</a:t>
            </a:r>
            <a:endParaRPr lang="nl-BE" dirty="0"/>
          </a:p>
          <a:p>
            <a:r>
              <a:rPr lang="nl-BE" dirty="0"/>
              <a:t>Check service </a:t>
            </a:r>
            <a:r>
              <a:rPr lang="nl-BE" dirty="0" err="1"/>
              <a:t>catalogue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1231" y="5434841"/>
            <a:ext cx="39599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nl-B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-list-</a:t>
            </a:r>
            <a:r>
              <a:rPr lang="nl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E4AA0-4F9B-08CD-562B-6B60B3F89657}"/>
              </a:ext>
            </a:extLst>
          </p:cNvPr>
          <p:cNvSpPr txBox="1"/>
          <p:nvPr/>
        </p:nvSpPr>
        <p:spPr>
          <a:xfrm>
            <a:off x="6276000" y="4944122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Did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new </a:t>
            </a:r>
            <a:r>
              <a:rPr lang="nl-BE" dirty="0" err="1"/>
              <a:t>credits</a:t>
            </a:r>
            <a:r>
              <a:rPr lang="nl-BE" dirty="0"/>
              <a:t> </a:t>
            </a:r>
            <a:r>
              <a:rPr lang="nl-BE" dirty="0" err="1"/>
              <a:t>arrive</a:t>
            </a:r>
            <a:r>
              <a:rPr lang="pl-P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987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84</a:t>
            </a:fld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958" y="612277"/>
            <a:ext cx="5688184" cy="584704"/>
          </a:xfrm>
        </p:spPr>
        <p:txBody>
          <a:bodyPr/>
          <a:lstStyle/>
          <a:p>
            <a:r>
              <a:rPr lang="en-US" dirty="0"/>
              <a:t>Credit Pricing</a:t>
            </a:r>
            <a:endParaRPr lang="nl-BE" dirty="0"/>
          </a:p>
        </p:txBody>
      </p:sp>
      <p:sp>
        <p:nvSpPr>
          <p:cNvPr id="11" name="TextBox 10"/>
          <p:cNvSpPr txBox="1"/>
          <p:nvPr/>
        </p:nvSpPr>
        <p:spPr>
          <a:xfrm>
            <a:off x="609001" y="1556792"/>
            <a:ext cx="6135071" cy="332398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You pay as you go!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For academic projects: </a:t>
            </a:r>
            <a:br>
              <a:rPr lang="en-US" sz="2100" dirty="0"/>
            </a:br>
            <a:r>
              <a:rPr lang="en-US" sz="2100" dirty="0"/>
              <a:t>1000k credits = 3.5 EUR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Credits needed for a job: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#credits (k) = </a:t>
            </a:r>
            <a:r>
              <a:rPr lang="en-US" sz="2100" dirty="0" err="1"/>
              <a:t>Walltime</a:t>
            </a:r>
            <a:r>
              <a:rPr lang="en-US" sz="2100" dirty="0"/>
              <a:t> (</a:t>
            </a:r>
            <a:r>
              <a:rPr lang="en-US" sz="2100" dirty="0" err="1"/>
              <a:t>hr</a:t>
            </a:r>
            <a:r>
              <a:rPr lang="en-US" sz="2100" dirty="0"/>
              <a:t>) × #nodes × Factor</a:t>
            </a:r>
            <a:br>
              <a:rPr lang="en-US" sz="2100" dirty="0"/>
            </a:br>
            <a:endParaRPr lang="en-US" sz="2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For shared nodes, you pay a fraction of the costs, based on the </a:t>
            </a:r>
            <a:r>
              <a:rPr lang="en-US" sz="2100" dirty="0" err="1"/>
              <a:t>ppn</a:t>
            </a:r>
            <a:r>
              <a:rPr lang="en-US" sz="2100" dirty="0"/>
              <a:t> specified</a:t>
            </a:r>
          </a:p>
          <a:p>
            <a:endParaRPr lang="en-US" sz="21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598872"/>
              </p:ext>
            </p:extLst>
          </p:nvPr>
        </p:nvGraphicFramePr>
        <p:xfrm>
          <a:off x="7176120" y="987425"/>
          <a:ext cx="4302002" cy="488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9640">
                  <a:extLst>
                    <a:ext uri="{9D8B030D-6E8A-4147-A177-3AD203B41FA5}">
                      <a16:colId xmlns:a16="http://schemas.microsoft.com/office/drawing/2014/main" val="346114"/>
                    </a:ext>
                  </a:extLst>
                </a:gridCol>
                <a:gridCol w="1232362">
                  <a:extLst>
                    <a:ext uri="{9D8B030D-6E8A-4147-A177-3AD203B41FA5}">
                      <a16:colId xmlns:a16="http://schemas.microsoft.com/office/drawing/2014/main" val="1760943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</a:t>
                      </a:r>
                      <a:r>
                        <a:rPr lang="en-US" sz="1800" baseline="0" dirty="0"/>
                        <a:t>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Credits/</a:t>
                      </a:r>
                      <a:r>
                        <a:rPr lang="en-US" sz="1800" dirty="0" err="1"/>
                        <a:t>hr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82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87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r>
                        <a:rPr lang="en-US" sz="1800" dirty="0"/>
                        <a:t> 8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2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r>
                        <a:rPr lang="en-US" sz="1800" dirty="0"/>
                        <a:t> 4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Skylake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</a:t>
                      </a:r>
                      <a:endParaRPr lang="nl-B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/ Superdome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10</a:t>
                      </a:r>
                      <a:endParaRPr lang="nl-BE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/>
                        <a:t>Genius / AMD </a:t>
                      </a:r>
                      <a:r>
                        <a:rPr lang="nl-BE" sz="1800" dirty="0" err="1"/>
                        <a:t>nodes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61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wICE</a:t>
                      </a:r>
                      <a:r>
                        <a:rPr lang="en-US" sz="1800" baseline="0" dirty="0"/>
                        <a:t> / </a:t>
                      </a:r>
                      <a:r>
                        <a:rPr lang="en-US" sz="1800" baseline="0" dirty="0" err="1"/>
                        <a:t>Thinnode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10,99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64705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</a:t>
                      </a:r>
                      <a:r>
                        <a:rPr lang="nl-BE" sz="180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56426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wICE</a:t>
                      </a:r>
                      <a:r>
                        <a:rPr lang="en-US" sz="1800" dirty="0"/>
                        <a:t> / 1 GPU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11,25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8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4GPUs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06379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43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4406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85</a:t>
            </a:fld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260649"/>
            <a:ext cx="11112000" cy="864096"/>
          </a:xfrm>
        </p:spPr>
        <p:txBody>
          <a:bodyPr/>
          <a:lstStyle/>
          <a:p>
            <a:r>
              <a:rPr lang="en-US" dirty="0"/>
              <a:t>How to Manage Credits?</a:t>
            </a:r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720486" y="2945517"/>
            <a:ext cx="10848122" cy="689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19999" y="2122346"/>
            <a:ext cx="10848609" cy="423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720485" y="2545787"/>
            <a:ext cx="10848123" cy="3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236259"/>
              </p:ext>
            </p:extLst>
          </p:nvPr>
        </p:nvGraphicFramePr>
        <p:xfrm>
          <a:off x="746235" y="1349375"/>
          <a:ext cx="1082237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1733">
                  <a:extLst>
                    <a:ext uri="{9D8B030D-6E8A-4147-A177-3AD203B41FA5}">
                      <a16:colId xmlns:a16="http://schemas.microsoft.com/office/drawing/2014/main" val="3929993397"/>
                    </a:ext>
                  </a:extLst>
                </a:gridCol>
                <a:gridCol w="5760641">
                  <a:extLst>
                    <a:ext uri="{9D8B030D-6E8A-4147-A177-3AD203B41FA5}">
                      <a16:colId xmlns:a16="http://schemas.microsoft.com/office/drawing/2014/main" val="1633221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-balance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active</a:t>
                      </a:r>
                      <a:r>
                        <a:rPr lang="en-US" sz="2000" baseline="0" dirty="0"/>
                        <a:t> projects and available credits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1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-list-allocations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the validity dates of</a:t>
                      </a:r>
                      <a:r>
                        <a:rPr lang="en-US" sz="2000" baseline="0" dirty="0"/>
                        <a:t> different projects/allocations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1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usagerecords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current charge rates for different nodes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0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-statement –A &lt;account-name&gt;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Job statements from an account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5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854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118" y="3904437"/>
            <a:ext cx="5989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ea typeface="Roboto" panose="02000000000000000000" pitchFamily="2" charset="0"/>
              </a:rPr>
              <a:t>Conda</a:t>
            </a: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 Package Management: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Python and 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87</a:t>
            </a:fld>
            <a:endParaRPr lang="en-US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5058C3B9-17DD-9DEA-9599-64D4F6C9DD95}"/>
              </a:ext>
            </a:extLst>
          </p:cNvPr>
          <p:cNvSpPr txBox="1">
            <a:spLocks/>
          </p:cNvSpPr>
          <p:nvPr/>
        </p:nvSpPr>
        <p:spPr>
          <a:xfrm>
            <a:off x="235653" y="904137"/>
            <a:ext cx="11433433" cy="5342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endParaRPr lang="en-US" dirty="0">
              <a:ea typeface="+mn-lt"/>
              <a:cs typeface="+mn-lt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ea typeface="新細明體"/>
              </a:rPr>
              <a:t>Good practice would be 2 separate paths of </a:t>
            </a:r>
            <a:r>
              <a:rPr lang="en-US" altLang="zh-TW" dirty="0" err="1">
                <a:ea typeface="新細明體"/>
              </a:rPr>
              <a:t>conda</a:t>
            </a:r>
            <a:r>
              <a:rPr lang="en-US" altLang="zh-TW" dirty="0">
                <a:ea typeface="新細明體"/>
              </a:rPr>
              <a:t> installations for each cluster.</a:t>
            </a:r>
          </a:p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Beginning of the </a:t>
            </a:r>
            <a:r>
              <a:rPr lang="en-US" altLang="zh-TW" dirty="0" err="1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slurm</a:t>
            </a: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 script matters. Use </a:t>
            </a:r>
            <a:r>
              <a:rPr lang="nl-BE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#!/bin/bash –l </a:t>
            </a: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not </a:t>
            </a:r>
            <a:r>
              <a:rPr lang="nl-BE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#!/bin/bash </a:t>
            </a:r>
            <a:r>
              <a:rPr lang="nl-BE" b="0" i="0" dirty="0" err="1">
                <a:effectLst/>
                <a:cs typeface="Courier New" panose="02070309020205020404" pitchFamily="49" charset="0"/>
              </a:rPr>
              <a:t>to</a:t>
            </a:r>
            <a:r>
              <a:rPr lang="nl-BE" dirty="0">
                <a:cs typeface="Courier New" panose="02070309020205020404" pitchFamily="49" charset="0"/>
              </a:rPr>
              <a:t> load </a:t>
            </a:r>
            <a:r>
              <a:rPr lang="nl-BE" dirty="0" err="1">
                <a:cs typeface="Courier New" panose="02070309020205020404" pitchFamily="49" charset="0"/>
              </a:rPr>
              <a:t>the</a:t>
            </a:r>
            <a:r>
              <a:rPr lang="nl-BE" dirty="0">
                <a:cs typeface="Courier New" panose="02070309020205020404" pitchFamily="49" charset="0"/>
              </a:rPr>
              <a:t> </a:t>
            </a:r>
            <a:r>
              <a:rPr lang="nl-BE" dirty="0" err="1">
                <a:cs typeface="Courier New" panose="02070309020205020404" pitchFamily="49" charset="0"/>
              </a:rPr>
              <a:t>env</a:t>
            </a:r>
            <a:r>
              <a:rPr lang="nl-BE" dirty="0">
                <a:cs typeface="Courier New" panose="02070309020205020404" pitchFamily="49" charset="0"/>
              </a:rPr>
              <a:t> </a:t>
            </a:r>
            <a:r>
              <a:rPr lang="nl-BE" dirty="0" err="1">
                <a:cs typeface="Courier New" panose="02070309020205020404" pitchFamily="49" charset="0"/>
              </a:rPr>
              <a:t>properly</a:t>
            </a:r>
            <a:r>
              <a:rPr lang="nl-BE" dirty="0">
                <a:cs typeface="Courier New" panose="02070309020205020404" pitchFamily="49" charset="0"/>
              </a:rPr>
              <a:t>.</a:t>
            </a:r>
            <a:endParaRPr lang="nl-BE" b="0" i="0" dirty="0">
              <a:effectLst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Universal .</a:t>
            </a:r>
            <a:r>
              <a:rPr lang="en-US" altLang="zh-TW" dirty="0" err="1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bashrc</a:t>
            </a: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400050" lvl="1" indent="0">
              <a:buNone/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 panose="02020500000000000000" pitchFamily="18" charset="-120"/>
              <a:cs typeface="Courier New"/>
            </a:endParaRP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case ${VSC_INSTITUTE_CLUSTER} in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genius)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export PATH="${VSC_DATA}/miniconda3/bin:${PATH}"        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;;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</a:t>
            </a: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)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export PATH="${VSC_DATA}/miniconda3-wice/bin:${PATH}"        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;;</a:t>
            </a:r>
          </a:p>
          <a:p>
            <a:pPr marL="857250" lvl="2" indent="0">
              <a:buNone/>
            </a:pP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esac</a:t>
            </a:r>
            <a:endParaRPr lang="en-US" altLang="zh-TW" sz="1800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2E2AAC0-2D4F-3F64-A19F-1F786E92891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7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E5865"/>
                </a:solidFill>
                <a:ea typeface="新細明體"/>
              </a:rPr>
              <a:t>Conda on wice</a:t>
            </a:r>
            <a:endParaRPr lang="nl-BE" dirty="0"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D5555-4DB9-51D1-0835-72D887422A55}"/>
              </a:ext>
            </a:extLst>
          </p:cNvPr>
          <p:cNvSpPr txBox="1"/>
          <p:nvPr/>
        </p:nvSpPr>
        <p:spPr>
          <a:xfrm>
            <a:off x="5729305" y="172966"/>
            <a:ext cx="6097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3"/>
              </a:rPr>
              <a:t>https://docs.vscentrum.be/en/latest/software/python_package_management.html?highlight=iniconda#install-python-packages-using-conda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50894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0197" y="3904437"/>
            <a:ext cx="3892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Worker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Sequential…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z="2400" dirty="0"/>
              <a:t>A shell program consists of a sequential list of commands</a:t>
            </a:r>
          </a:p>
          <a:p>
            <a:pPr lvl="1"/>
            <a:r>
              <a:rPr lang="en-US" altLang="en-US" dirty="0"/>
              <a:t>-&gt; bash script on HPC cluster will run sequentially</a:t>
            </a:r>
          </a:p>
          <a:p>
            <a:pPr lvl="1"/>
            <a:endParaRPr lang="en-US" altLang="en-US" sz="2400" dirty="0"/>
          </a:p>
          <a:p>
            <a:pPr marL="359637" lvl="1" indent="0">
              <a:buNone/>
            </a:pP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792146" y="3778614"/>
            <a:ext cx="2169598" cy="8774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3792146" y="4125174"/>
            <a:ext cx="2081776" cy="3370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957336" y="4834286"/>
            <a:ext cx="5451033" cy="120568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820" name="Straight Connector 546819"/>
          <p:cNvCxnSpPr/>
          <p:nvPr/>
        </p:nvCxnSpPr>
        <p:spPr>
          <a:xfrm>
            <a:off x="3792147" y="3128068"/>
            <a:ext cx="1084799" cy="22371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869175" y="3092344"/>
            <a:ext cx="1037739" cy="22371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89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8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124745"/>
            <a:ext cx="7835551" cy="488702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27849" y="767057"/>
            <a:ext cx="1992527" cy="832757"/>
          </a:xfrm>
          <a:prstGeom prst="wedgeRoundRectCallout">
            <a:avLst>
              <a:gd name="adj1" fmla="val 44592"/>
              <a:gd name="adj2" fmla="val 101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Very rich suite of courses every academic year</a:t>
            </a:r>
            <a:endParaRPr lang="nl-BE" sz="16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37917" y="513964"/>
            <a:ext cx="3002499" cy="832757"/>
          </a:xfrm>
          <a:prstGeom prst="wedgeRoundRectCallout">
            <a:avLst>
              <a:gd name="adj1" fmla="val 17086"/>
              <a:gd name="adj2" fmla="val 1321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Documentation!</a:t>
            </a:r>
            <a:br>
              <a:rPr lang="en-US" sz="1600" dirty="0"/>
            </a:br>
            <a:r>
              <a:rPr lang="en-US" sz="1600" dirty="0"/>
              <a:t>Answers &gt;80% of your questions and access to account page</a:t>
            </a:r>
            <a:endParaRPr lang="nl-BE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31504" y="194786"/>
            <a:ext cx="2715226" cy="1535657"/>
            <a:chOff x="1383245" y="-204878"/>
            <a:chExt cx="2715226" cy="1535657"/>
          </a:xfrm>
        </p:grpSpPr>
        <p:sp>
          <p:nvSpPr>
            <p:cNvPr id="9" name="Rounded Rectangle 8"/>
            <p:cNvSpPr/>
            <p:nvPr/>
          </p:nvSpPr>
          <p:spPr>
            <a:xfrm>
              <a:off x="3086100" y="947057"/>
              <a:ext cx="1012371" cy="38372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1383245" y="-204878"/>
              <a:ext cx="2606809" cy="416379"/>
            </a:xfrm>
            <a:prstGeom prst="wedgeRoundRectCallout">
              <a:avLst>
                <a:gd name="adj1" fmla="val 26609"/>
                <a:gd name="adj2" fmla="val 2183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www.vscentrum.be</a:t>
              </a:r>
              <a:endParaRPr lang="nl-BE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81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Sequential…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z="2400" dirty="0"/>
              <a:t>A shell program consists of a sequential list of commands</a:t>
            </a:r>
          </a:p>
          <a:p>
            <a:pPr lvl="1"/>
            <a:r>
              <a:rPr lang="en-US" altLang="en-US" dirty="0"/>
              <a:t>-&gt; bash script on HPC cluster will run sequentially</a:t>
            </a:r>
          </a:p>
          <a:p>
            <a:pPr lvl="1"/>
            <a:endParaRPr lang="en-US" altLang="en-US" sz="2400" dirty="0"/>
          </a:p>
          <a:p>
            <a:pPr marL="359637" lvl="1" indent="0">
              <a:buNone/>
            </a:pP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82" idx="2"/>
          </p:cNvCxnSpPr>
          <p:nvPr/>
        </p:nvCxnSpPr>
        <p:spPr>
          <a:xfrm flipV="1">
            <a:off x="3792146" y="3515266"/>
            <a:ext cx="2169598" cy="35109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82" idx="2"/>
          </p:cNvCxnSpPr>
          <p:nvPr/>
        </p:nvCxnSpPr>
        <p:spPr>
          <a:xfrm flipV="1">
            <a:off x="3792146" y="3515266"/>
            <a:ext cx="2169598" cy="64361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82" idx="2"/>
          </p:cNvCxnSpPr>
          <p:nvPr/>
        </p:nvCxnSpPr>
        <p:spPr>
          <a:xfrm flipV="1">
            <a:off x="3957336" y="3515266"/>
            <a:ext cx="2004409" cy="1439589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3719736" y="3594320"/>
            <a:ext cx="2185680" cy="12271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765584" y="3568305"/>
            <a:ext cx="2175042" cy="370743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2" idx="2"/>
          </p:cNvCxnSpPr>
          <p:nvPr/>
        </p:nvCxnSpPr>
        <p:spPr>
          <a:xfrm flipH="1">
            <a:off x="3813228" y="3515266"/>
            <a:ext cx="2148516" cy="698945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loud Callout 4"/>
          <p:cNvSpPr/>
          <p:nvPr/>
        </p:nvSpPr>
        <p:spPr>
          <a:xfrm rot="11052568">
            <a:off x="2866481" y="5152703"/>
            <a:ext cx="1798209" cy="1201999"/>
          </a:xfrm>
          <a:prstGeom prst="cloudCallout">
            <a:avLst>
              <a:gd name="adj1" fmla="val -34801"/>
              <a:gd name="adj2" fmla="val 88689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673" y="5301825"/>
            <a:ext cx="149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worker</a:t>
            </a:r>
            <a:r>
              <a:rPr lang="nl-BE" dirty="0">
                <a:solidFill>
                  <a:schemeClr val="bg2"/>
                </a:solidFill>
              </a:rPr>
              <a:t> on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cluster</a:t>
            </a:r>
          </a:p>
        </p:txBody>
      </p:sp>
      <p:sp>
        <p:nvSpPr>
          <p:cNvPr id="6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90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91</a:t>
            </a:fld>
            <a:endParaRPr lang="nl-BE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Serial: </a:t>
            </a:r>
          </a:p>
          <a:p>
            <a:pPr lvl="1" eaLnBrk="1" hangingPunct="1"/>
            <a:r>
              <a:rPr lang="en-US" altLang="en-US" dirty="0"/>
              <a:t>one program, on one core</a:t>
            </a:r>
          </a:p>
          <a:p>
            <a:pPr eaLnBrk="1" hangingPunct="1"/>
            <a:r>
              <a:rPr lang="en-US" altLang="en-US" dirty="0"/>
              <a:t>’Embarrassingly parallel’ problems: </a:t>
            </a:r>
          </a:p>
          <a:p>
            <a:pPr lvl="1" eaLnBrk="1" hangingPunct="1"/>
            <a:r>
              <a:rPr lang="en-US" altLang="en-US" dirty="0"/>
              <a:t>lots of runs of one program, with different parameters</a:t>
            </a:r>
          </a:p>
          <a:p>
            <a:pPr eaLnBrk="1" hangingPunct="1"/>
            <a:r>
              <a:rPr lang="en-US" altLang="en-US" dirty="0"/>
              <a:t>Problems that require ’real’ parallel algorithms</a:t>
            </a:r>
          </a:p>
          <a:p>
            <a:pPr lvl="1" eaLnBrk="1" hangingPunct="1"/>
            <a:r>
              <a:rPr lang="en-US" altLang="en-US" dirty="0" err="1"/>
              <a:t>OpenMP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MPI : Message Passing Interface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Parallel Computing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8112224" y="1628800"/>
            <a:ext cx="1512168" cy="792088"/>
          </a:xfrm>
          <a:prstGeom prst="cloudCallout">
            <a:avLst>
              <a:gd name="adj1" fmla="val -69075"/>
              <a:gd name="adj2" fmla="val 72421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Lucky you!</a:t>
            </a:r>
            <a:endParaRPr lang="nl-BE" dirty="0"/>
          </a:p>
        </p:txBody>
      </p:sp>
      <p:sp>
        <p:nvSpPr>
          <p:cNvPr id="3" name="Oval Callout 2"/>
          <p:cNvSpPr/>
          <p:nvPr/>
        </p:nvSpPr>
        <p:spPr>
          <a:xfrm>
            <a:off x="6168008" y="490563"/>
            <a:ext cx="3816424" cy="926873"/>
          </a:xfrm>
          <a:prstGeom prst="wedgeEllipseCallout">
            <a:avLst>
              <a:gd name="adj1" fmla="val -34991"/>
              <a:gd name="adj2" fmla="val 141423"/>
            </a:avLst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32104" y="59798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Talk to us about worker framework</a:t>
            </a:r>
          </a:p>
        </p:txBody>
      </p:sp>
    </p:spTree>
    <p:extLst>
      <p:ext uri="{BB962C8B-B14F-4D97-AF65-F5344CB8AC3E}">
        <p14:creationId xmlns:p14="http://schemas.microsoft.com/office/powerpoint/2010/main" val="10803092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09775" y="3429001"/>
            <a:ext cx="8229600" cy="2031325"/>
            <a:chOff x="428625" y="3754438"/>
            <a:chExt cx="7213620" cy="2031325"/>
          </a:xfrm>
        </p:grpSpPr>
        <p:sp>
          <p:nvSpPr>
            <p:cNvPr id="4121" name="TextBox 3"/>
            <p:cNvSpPr txBox="1">
              <a:spLocks noChangeArrowheads="1"/>
            </p:cNvSpPr>
            <p:nvPr/>
          </p:nvSpPr>
          <p:spPr bwMode="auto">
            <a:xfrm>
              <a:off x="428625" y="3754438"/>
              <a:ext cx="721362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6243042" y="3754438"/>
              <a:ext cx="139920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job_001.slurm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67432" y="3785994"/>
            <a:ext cx="8585760" cy="2031325"/>
            <a:chOff x="2067432" y="3785994"/>
            <a:chExt cx="8585760" cy="2031325"/>
          </a:xfrm>
        </p:grpSpPr>
        <p:sp>
          <p:nvSpPr>
            <p:cNvPr id="24" name="TextBox 3"/>
            <p:cNvSpPr txBox="1">
              <a:spLocks noChangeArrowheads="1"/>
            </p:cNvSpPr>
            <p:nvPr/>
          </p:nvSpPr>
          <p:spPr bwMode="auto">
            <a:xfrm>
              <a:off x="2423592" y="3785994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9056923" y="3785994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job_030.slurm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531279">
              <a:off x="2067432" y="534585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96553" y="4142987"/>
            <a:ext cx="8570456" cy="2031325"/>
            <a:chOff x="2496553" y="4142987"/>
            <a:chExt cx="8570456" cy="2031325"/>
          </a:xfrm>
        </p:grpSpPr>
        <p:sp>
          <p:nvSpPr>
            <p:cNvPr id="26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 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7" name="TextBox 8"/>
            <p:cNvSpPr txBox="1">
              <a:spLocks noChangeArrowheads="1"/>
            </p:cNvSpPr>
            <p:nvPr/>
          </p:nvSpPr>
          <p:spPr bwMode="auto">
            <a:xfrm>
              <a:off x="9470740" y="4142987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job_600.slurm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531279">
              <a:off x="2496553" y="571264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95750" y="1628800"/>
          <a:ext cx="6096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014377">
            <a:off x="6064226" y="3945317"/>
            <a:ext cx="4246675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Many single core computations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 case: parameter exploration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469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23792" y="1412776"/>
          <a:ext cx="6392738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560029" y="1628800"/>
            <a:ext cx="928459" cy="27699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data.csv</a:t>
            </a:r>
            <a:endParaRPr lang="nl-B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93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35560" y="2458754"/>
            <a:ext cx="8229600" cy="2092881"/>
            <a:chOff x="2837409" y="4142987"/>
            <a:chExt cx="8229600" cy="2092881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92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--nodes=2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-per-node=72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--time=01:00:00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lp_hpcinfo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-p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$pressure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–t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$temperature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 –h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$humidity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9913377" y="414298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147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7356289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 Genius login node: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skylake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worker/1.6.12-intel-2021a-wice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Solution: worker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</a:t>
            </a:r>
            <a:endParaRPr lang="en-US" altLang="en-US" dirty="0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7356289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#From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wICE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interactive session: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--force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ice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1.6.12-foss-2021a-wice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7" grpId="0" animBg="1"/>
      <p:bldP spid="1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exploration: steps</a:t>
            </a:r>
            <a:endParaRPr lang="nl-NL"/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slurm</a:t>
            </a:r>
            <a:r>
              <a:rPr lang="en-US" dirty="0"/>
              <a:t> script with parameters</a:t>
            </a:r>
          </a:p>
          <a:p>
            <a:r>
              <a:rPr lang="en-US" dirty="0"/>
              <a:t>Create Excel sheet with data</a:t>
            </a:r>
          </a:p>
          <a:p>
            <a:pPr lvl="1"/>
            <a:r>
              <a:rPr lang="en-US" dirty="0"/>
              <a:t>Convert to CSV format</a:t>
            </a:r>
          </a:p>
          <a:p>
            <a:r>
              <a:rPr lang="en-US" dirty="0"/>
              <a:t>Submit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wsub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cs typeface="Courier New" panose="02070309020205020404" pitchFamily="49" charset="0"/>
              </a:rPr>
              <a:t>walltime</a:t>
            </a:r>
            <a:r>
              <a:rPr lang="en-US" dirty="0">
                <a:cs typeface="Courier New" panose="02070309020205020404" pitchFamily="49" charset="0"/>
              </a:rPr>
              <a:t> is time to complete all work items</a:t>
            </a:r>
            <a:endParaRPr lang="nl-NL" dirty="0"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94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3009"/>
              </p:ext>
            </p:extLst>
          </p:nvPr>
        </p:nvGraphicFramePr>
        <p:xfrm>
          <a:off x="2855641" y="3933056"/>
          <a:ext cx="47974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93680" imgH="419040" progId="Equation.3">
                  <p:embed/>
                </p:oleObj>
              </mc:Choice>
              <mc:Fallback>
                <p:oleObj name="Equation" r:id="rId3" imgW="1993680" imgH="4190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5641" y="3933056"/>
                        <a:ext cx="4797425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592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worker processing: informally</a:t>
            </a:r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95</a:t>
            </a:fld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2095500" y="3284539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master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5324475" y="1643064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slave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nl-BE" baseline="-25000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324475" y="4498976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slave</a:t>
            </a:r>
            <a:r>
              <a:rPr lang="en-US" i="1" baseline="-25000" dirty="0" err="1">
                <a:solidFill>
                  <a:schemeClr val="tx1"/>
                </a:solidFill>
              </a:rPr>
              <a:t>S</a:t>
            </a:r>
            <a:endParaRPr lang="nl-BE" i="1" baseline="-25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5400000">
            <a:off x="5667376" y="3286126"/>
            <a:ext cx="503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>
                <a:latin typeface="Calibri" pitchFamily="34" charset="0"/>
              </a:rPr>
              <a:t>…</a:t>
            </a:r>
            <a:endParaRPr lang="nl-BE" sz="3600">
              <a:latin typeface="Calibri" pitchFamily="34" charset="0"/>
            </a:endParaRPr>
          </a:p>
        </p:txBody>
      </p:sp>
      <p:pic>
        <p:nvPicPr>
          <p:cNvPr id="19463" name="Picture 2" descr="C:\Users\lucg5005\AppData\Local\Microsoft\Windows\Temporary Internet Files\Content.IE5\SJ2E4CIL\MPj043316000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4" y="958850"/>
            <a:ext cx="46037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000240"/>
            <a:chExt cx="1785950" cy="928694"/>
          </a:xfrm>
        </p:grpSpPr>
        <p:cxnSp>
          <p:nvCxnSpPr>
            <p:cNvPr id="8" name="Straight Arrow Connector 7"/>
            <p:cNvCxnSpPr/>
            <p:nvPr/>
          </p:nvCxnSpPr>
          <p:spPr>
            <a:xfrm rot="10800000" flipV="1">
              <a:off x="1714480" y="2000240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8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60" y="23574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428868"/>
            <a:chExt cx="1785950" cy="928694"/>
          </a:xfrm>
        </p:grpSpPr>
        <p:cxnSp>
          <p:nvCxnSpPr>
            <p:cNvPr id="21" name="Straight Arrow Connector 20"/>
            <p:cNvCxnSpPr/>
            <p:nvPr/>
          </p:nvCxnSpPr>
          <p:spPr>
            <a:xfrm rot="10800000" flipV="1">
              <a:off x="1714480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6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050" y="278324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071942"/>
            <a:chExt cx="1785951" cy="642942"/>
          </a:xfrm>
        </p:grpSpPr>
        <p:cxnSp>
          <p:nvCxnSpPr>
            <p:cNvPr id="23" name="Straight Arrow Connector 22"/>
            <p:cNvCxnSpPr/>
            <p:nvPr/>
          </p:nvCxnSpPr>
          <p:spPr>
            <a:xfrm rot="10800000">
              <a:off x="1714481" y="4071942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4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21481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7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500570"/>
            <a:chExt cx="1785951" cy="642942"/>
          </a:xfrm>
        </p:grpSpPr>
        <p:cxnSp>
          <p:nvCxnSpPr>
            <p:cNvPr id="28" name="Straight Arrow Connector 27"/>
            <p:cNvCxnSpPr/>
            <p:nvPr/>
          </p:nvCxnSpPr>
          <p:spPr>
            <a:xfrm rot="10800000">
              <a:off x="1714481" y="45005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2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643446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68" name="Picture 7" descr="C:\Users\lucg5005\AppData\Local\Microsoft\Windows\Temporary Internet Files\Content.IE5\J9EVGF9N\MCj0437629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23574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1" y="27828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9" descr="C:\Users\lucg5005\AppData\Local\Microsoft\Windows\Temporary Internet Files\Content.IE5\SJ2E4CIL\MCj0434805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406876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1" name="Group 45"/>
          <p:cNvGrpSpPr>
            <a:grpSpLocks/>
          </p:cNvGrpSpPr>
          <p:nvPr/>
        </p:nvGrpSpPr>
        <p:grpSpPr bwMode="auto">
          <a:xfrm>
            <a:off x="1838326" y="5130800"/>
            <a:ext cx="1685925" cy="1155700"/>
            <a:chOff x="2857488" y="5572140"/>
            <a:chExt cx="1685333" cy="1155150"/>
          </a:xfrm>
        </p:grpSpPr>
        <p:sp>
          <p:nvSpPr>
            <p:cNvPr id="47" name="Folded Corner 46"/>
            <p:cNvSpPr/>
            <p:nvPr/>
          </p:nvSpPr>
          <p:spPr>
            <a:xfrm>
              <a:off x="3335158" y="5572140"/>
              <a:ext cx="499886" cy="71403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510" name="TextBox 47"/>
            <p:cNvSpPr txBox="1">
              <a:spLocks noChangeArrowheads="1"/>
            </p:cNvSpPr>
            <p:nvPr/>
          </p:nvSpPr>
          <p:spPr bwMode="auto">
            <a:xfrm>
              <a:off x="2857488" y="6357958"/>
              <a:ext cx="16853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>
                  <a:latin typeface="Calibri" pitchFamily="34" charset="0"/>
                </a:rPr>
                <a:t>batch.sh.worker</a:t>
              </a:r>
              <a:endParaRPr lang="nl-BE">
                <a:latin typeface="Calibri" pitchFamily="34" charset="0"/>
              </a:endParaRPr>
            </a:p>
          </p:txBody>
        </p:sp>
      </p:grpSp>
      <p:pic>
        <p:nvPicPr>
          <p:cNvPr id="19472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143501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3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149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4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86376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5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35781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6" name="TextBox 36"/>
          <p:cNvSpPr txBox="1">
            <a:spLocks noChangeArrowheads="1"/>
          </p:cNvSpPr>
          <p:nvPr/>
        </p:nvSpPr>
        <p:spPr bwMode="auto">
          <a:xfrm>
            <a:off x="7953376" y="2286000"/>
            <a:ext cx="2244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slave queries for work</a:t>
            </a:r>
            <a:endParaRPr lang="nl-BE">
              <a:latin typeface="Calibri" pitchFamily="34" charset="0"/>
            </a:endParaRPr>
          </a:p>
        </p:txBody>
      </p:sp>
      <p:sp>
        <p:nvSpPr>
          <p:cNvPr id="19477" name="TextBox 37"/>
          <p:cNvSpPr txBox="1">
            <a:spLocks noChangeArrowheads="1"/>
          </p:cNvSpPr>
          <p:nvPr/>
        </p:nvSpPr>
        <p:spPr bwMode="auto">
          <a:xfrm>
            <a:off x="7953375" y="2714625"/>
            <a:ext cx="1951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8" name="TextBox 38"/>
          <p:cNvSpPr txBox="1">
            <a:spLocks noChangeArrowheads="1"/>
          </p:cNvSpPr>
          <p:nvPr/>
        </p:nvSpPr>
        <p:spPr bwMode="auto">
          <a:xfrm>
            <a:off x="7953375" y="3143251"/>
            <a:ext cx="2381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slave notifies on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success/failure, queries</a:t>
            </a:r>
          </a:p>
          <a:p>
            <a:pPr eaLnBrk="1" hangingPunct="1"/>
            <a:r>
              <a:rPr lang="en-US">
                <a:latin typeface="Calibri" pitchFamily="34" charset="0"/>
              </a:rPr>
              <a:t>for more work</a:t>
            </a:r>
            <a:endParaRPr lang="nl-BE">
              <a:latin typeface="Calibri" pitchFamily="34" charset="0"/>
            </a:endParaRPr>
          </a:p>
        </p:txBody>
      </p:sp>
      <p:sp>
        <p:nvSpPr>
          <p:cNvPr id="19479" name="TextBox 39"/>
          <p:cNvSpPr txBox="1">
            <a:spLocks noChangeArrowheads="1"/>
          </p:cNvSpPr>
          <p:nvPr/>
        </p:nvSpPr>
        <p:spPr bwMode="auto">
          <a:xfrm>
            <a:off x="7953375" y="4059239"/>
            <a:ext cx="188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stop</a:t>
            </a:r>
            <a:endParaRPr lang="nl-BE" dirty="0">
              <a:latin typeface="Calibri" pitchFamily="34" charset="0"/>
            </a:endParaRPr>
          </a:p>
        </p:txBody>
      </p:sp>
      <p:cxnSp>
        <p:nvCxnSpPr>
          <p:cNvPr id="42" name="Straight Arrow Connector 41"/>
          <p:cNvCxnSpPr>
            <a:stCxn id="3" idx="3"/>
            <a:endCxn id="47" idx="0"/>
          </p:cNvCxnSpPr>
          <p:nvPr/>
        </p:nvCxnSpPr>
        <p:spPr>
          <a:xfrm rot="16200000" flipH="1">
            <a:off x="2244726" y="4808538"/>
            <a:ext cx="630237" cy="14288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1737520" y="5501483"/>
            <a:ext cx="714375" cy="158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82" name="Object 36"/>
          <p:cNvGraphicFramePr>
            <a:graphicFrameLocks noChangeAspect="1"/>
          </p:cNvGraphicFramePr>
          <p:nvPr/>
        </p:nvGraphicFramePr>
        <p:xfrm>
          <a:off x="1738314" y="5389564"/>
          <a:ext cx="2508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7" imgW="126780" imgH="164814" progId="Equation.3">
                  <p:embed/>
                </p:oleObj>
              </mc:Choice>
              <mc:Fallback>
                <p:oleObj name="Vergelijking" r:id="rId7" imgW="126780" imgH="164814" progId="Equation.3">
                  <p:embed/>
                  <p:pic>
                    <p:nvPicPr>
                      <p:cNvPr id="1948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4" y="5389564"/>
                        <a:ext cx="2508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83" name="Group 56"/>
          <p:cNvGrpSpPr>
            <a:grpSpLocks/>
          </p:cNvGrpSpPr>
          <p:nvPr/>
        </p:nvGrpSpPr>
        <p:grpSpPr bwMode="auto">
          <a:xfrm>
            <a:off x="6881814" y="3224213"/>
            <a:ext cx="788987" cy="461962"/>
            <a:chOff x="5357818" y="3224287"/>
            <a:chExt cx="788628" cy="461665"/>
          </a:xfrm>
        </p:grpSpPr>
        <p:pic>
          <p:nvPicPr>
            <p:cNvPr id="19506" name="Picture 5" descr="C:\Users\lucg5005\AppData\Local\Microsoft\Windows\Temporary Internet Files\Content.IE5\J9EVGF9N\MPj04331600000[1]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8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07" name="Picture 6" descr="C:\Users\lucg5005\AppData\Local\Microsoft\Windows\Temporary Internet Files\Content.IE5\SJ2E4CIL\MPj04331610000[1]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446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08" name="TextBox 55"/>
            <p:cNvSpPr txBox="1">
              <a:spLocks noChangeArrowheads="1"/>
            </p:cNvSpPr>
            <p:nvPr/>
          </p:nvSpPr>
          <p:spPr bwMode="auto">
            <a:xfrm>
              <a:off x="5601949" y="3224287"/>
              <a:ext cx="317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400" b="1">
                  <a:latin typeface="Calibri" pitchFamily="34" charset="0"/>
                </a:rPr>
                <a:t>/</a:t>
              </a:r>
              <a:endParaRPr lang="nl-BE" sz="2400" b="1">
                <a:latin typeface="Calibri" pitchFamily="34" charset="0"/>
              </a:endParaRPr>
            </a:p>
          </p:txBody>
        </p: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928933"/>
            <a:chExt cx="1785950" cy="928694"/>
          </a:xfrm>
        </p:grpSpPr>
        <p:cxnSp>
          <p:nvCxnSpPr>
            <p:cNvPr id="13" name="Straight Arrow Connector 12"/>
            <p:cNvCxnSpPr/>
            <p:nvPr/>
          </p:nvCxnSpPr>
          <p:spPr>
            <a:xfrm rot="10800000" flipV="1">
              <a:off x="1714480" y="2928933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02" name="Group 57"/>
            <p:cNvGrpSpPr>
              <a:grpSpLocks/>
            </p:cNvGrpSpPr>
            <p:nvPr/>
          </p:nvGrpSpPr>
          <p:grpSpPr bwMode="auto">
            <a:xfrm>
              <a:off x="2143108" y="3181649"/>
              <a:ext cx="788628" cy="461665"/>
              <a:chOff x="5357818" y="3224287"/>
              <a:chExt cx="788628" cy="461665"/>
            </a:xfrm>
          </p:grpSpPr>
          <p:pic>
            <p:nvPicPr>
              <p:cNvPr id="19503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4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5" name="TextBox 60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pSp>
        <p:nvGrpSpPr>
          <p:cNvPr id="16" name="Group 68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5000637"/>
            <a:chExt cx="1785951" cy="642941"/>
          </a:xfrm>
        </p:grpSpPr>
        <p:cxnSp>
          <p:nvCxnSpPr>
            <p:cNvPr id="24" name="Straight Arrow Connector 23"/>
            <p:cNvCxnSpPr/>
            <p:nvPr/>
          </p:nvCxnSpPr>
          <p:spPr>
            <a:xfrm rot="10800000">
              <a:off x="1714481" y="5000637"/>
              <a:ext cx="1785951" cy="64294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97" name="Group 61"/>
            <p:cNvGrpSpPr>
              <a:grpSpLocks/>
            </p:cNvGrpSpPr>
            <p:nvPr/>
          </p:nvGrpSpPr>
          <p:grpSpPr bwMode="auto">
            <a:xfrm>
              <a:off x="2140298" y="5072074"/>
              <a:ext cx="788628" cy="461665"/>
              <a:chOff x="5357818" y="3224287"/>
              <a:chExt cx="788628" cy="461665"/>
            </a:xfrm>
          </p:grpSpPr>
          <p:pic>
            <p:nvPicPr>
              <p:cNvPr id="19498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99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0" name="TextBox 64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aphicFrame>
        <p:nvGraphicFramePr>
          <p:cNvPr id="19486" name="Object 53"/>
          <p:cNvGraphicFramePr>
            <a:graphicFrameLocks noChangeAspect="1"/>
          </p:cNvGraphicFramePr>
          <p:nvPr/>
        </p:nvGraphicFramePr>
        <p:xfrm>
          <a:off x="7440613" y="5078414"/>
          <a:ext cx="165576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11" imgW="837836" imgH="177723" progId="Equation.3">
                  <p:embed/>
                </p:oleObj>
              </mc:Choice>
              <mc:Fallback>
                <p:oleObj name="Vergelijking" r:id="rId11" imgW="837836" imgH="177723" progId="Equation.3">
                  <p:embed/>
                  <p:pic>
                    <p:nvPicPr>
                      <p:cNvPr id="19486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5078414"/>
                        <a:ext cx="1655762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6" y="2571751"/>
            <a:ext cx="4794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4" y="5500688"/>
            <a:ext cx="4794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74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4286248" y="2428868"/>
            <a:chExt cx="1785950" cy="928694"/>
          </a:xfrm>
        </p:grpSpPr>
        <p:cxnSp>
          <p:nvCxnSpPr>
            <p:cNvPr id="72" name="Straight Arrow Connector 71"/>
            <p:cNvCxnSpPr/>
            <p:nvPr/>
          </p:nvCxnSpPr>
          <p:spPr>
            <a:xfrm rot="10800000" flipV="1">
              <a:off x="4286248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5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90" y="27423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4643437" y="4652970"/>
            <a:chExt cx="1785951" cy="642942"/>
          </a:xfrm>
        </p:grpSpPr>
        <p:cxnSp>
          <p:nvCxnSpPr>
            <p:cNvPr id="77" name="Straight Arrow Connector 76"/>
            <p:cNvCxnSpPr/>
            <p:nvPr/>
          </p:nvCxnSpPr>
          <p:spPr>
            <a:xfrm rot="10800000">
              <a:off x="4643437" y="46529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3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008" y="478351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3738563" y="3429001"/>
            <a:ext cx="1397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>
                <a:latin typeface="Script MT Bold" pitchFamily="66" charset="0"/>
              </a:rPr>
              <a:t>Done!</a:t>
            </a:r>
            <a:endParaRPr lang="nl-BE" sz="4000">
              <a:latin typeface="Script MT Bold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worker well?</a:t>
            </a:r>
            <a:endParaRPr lang="nl-NL" dirty="0"/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work items, i.e., </a:t>
            </a:r>
            <a:r>
              <a:rPr lang="en-US" dirty="0">
                <a:solidFill>
                  <a:srgbClr val="FF0000"/>
                </a:solidFill>
              </a:rPr>
              <a:t>#work items/#</a:t>
            </a:r>
            <a:r>
              <a:rPr lang="en-US" dirty="0" err="1">
                <a:solidFill>
                  <a:srgbClr val="FF0000"/>
                </a:solidFill>
              </a:rPr>
              <a:t>proc</a:t>
            </a:r>
            <a:r>
              <a:rPr lang="en-US" dirty="0">
                <a:solidFill>
                  <a:srgbClr val="FF0000"/>
                </a:solidFill>
              </a:rPr>
              <a:t> &gt;&gt; 1</a:t>
            </a:r>
          </a:p>
          <a:p>
            <a:r>
              <a:rPr lang="en-US" dirty="0">
                <a:solidFill>
                  <a:srgbClr val="FF0000"/>
                </a:solidFill>
              </a:rPr>
              <a:t>time(work item) &gt; 1 minute</a:t>
            </a:r>
          </a:p>
          <a:p>
            <a:r>
              <a:rPr lang="en-US" dirty="0"/>
              <a:t>Work item is not multithreaded</a:t>
            </a:r>
          </a:p>
          <a:p>
            <a:r>
              <a:rPr lang="en-US" dirty="0"/>
              <a:t>Work item is multithreaded</a:t>
            </a:r>
          </a:p>
          <a:p>
            <a:pPr lvl="1"/>
            <a:r>
              <a:rPr lang="en-US" dirty="0"/>
              <a:t>will work, but user must be careful to request the right resources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–threaded &lt;n&gt;</a:t>
            </a:r>
            <a:r>
              <a:rPr lang="en-US" dirty="0"/>
              <a:t>  flag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wsub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There be dragons: licensing!</a:t>
            </a:r>
          </a:p>
          <a:p>
            <a:pPr lvl="1"/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&amp; multithreading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software uses multithreading automatically, e.g.,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Will use as many threads as there are cores, regardless of system load</a:t>
            </a:r>
          </a:p>
          <a:p>
            <a:pPr lvl="1"/>
            <a:r>
              <a:rPr lang="en-US" dirty="0"/>
              <a:t>36 cores/node</a:t>
            </a:r>
          </a:p>
          <a:p>
            <a:pPr lvl="1"/>
            <a:r>
              <a:rPr lang="en-US" dirty="0"/>
              <a:t>36 work items/node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832956" y="3356992"/>
            <a:ext cx="4509380" cy="792088"/>
            <a:chOff x="4716016" y="4869160"/>
            <a:chExt cx="4509380" cy="792088"/>
          </a:xfrm>
        </p:grpSpPr>
        <p:sp>
          <p:nvSpPr>
            <p:cNvPr id="4" name="Right Brace 3"/>
            <p:cNvSpPr/>
            <p:nvPr/>
          </p:nvSpPr>
          <p:spPr>
            <a:xfrm>
              <a:off x="4716016" y="4869160"/>
              <a:ext cx="144016" cy="7920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04048" y="4942909"/>
              <a:ext cx="4221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72 × 72</a:t>
              </a:r>
              <a:r>
                <a:rPr lang="en-US" sz="3600" dirty="0"/>
                <a:t> threads/node</a:t>
              </a:r>
              <a:endParaRPr lang="nl-BE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08" y="4396067"/>
            <a:ext cx="6986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Oversubscription: </a:t>
            </a:r>
            <a:r>
              <a:rPr lang="en-US" sz="3600" i="1" dirty="0">
                <a:solidFill>
                  <a:srgbClr val="C00000"/>
                </a:solidFill>
              </a:rPr>
              <a:t>very</a:t>
            </a:r>
            <a:r>
              <a:rPr lang="en-US" sz="3600" dirty="0">
                <a:solidFill>
                  <a:srgbClr val="C00000"/>
                </a:solidFill>
              </a:rPr>
              <a:t> inefficient!!!</a:t>
            </a:r>
            <a:endParaRPr lang="nl-BE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number of threads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R, most of the time: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Matlab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maxNumCompThreads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 call</a:t>
            </a:r>
          </a:p>
          <a:p>
            <a:pPr lvl="1"/>
            <a:r>
              <a:rPr lang="en-US" dirty="0"/>
              <a:t>Use compiler flag: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mcc –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singleCompThread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44072" y="1825625"/>
            <a:ext cx="4752528" cy="3046988"/>
            <a:chOff x="2267745" y="2204864"/>
            <a:chExt cx="4752528" cy="3046988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267745" y="2204864"/>
              <a:ext cx="4752528" cy="3046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#!/bin/bash -l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–account=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--time=1:00:00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nodes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=2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-per-node=72</a:t>
              </a:r>
              <a:endParaRPr lang="nl-NL" sz="1600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module load R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export OMP_NUM_THREADS=1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Rscript  program  </a:t>
              </a:r>
              <a:r>
                <a:rPr lang="nl-NL" sz="1600" dirty="0">
                  <a:solidFill>
                    <a:srgbClr val="336600"/>
                  </a:solidFill>
                  <a:latin typeface="Courier New" pitchFamily="49" charset="0"/>
                  <a:cs typeface="Courier New" pitchFamily="49" charset="0"/>
                </a:rPr>
                <a:t>$a 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nl-NL" sz="1600" dirty="0">
                  <a:solidFill>
                    <a:srgbClr val="3333FF"/>
                  </a:solidFill>
                  <a:latin typeface="Courier New" pitchFamily="49" charset="0"/>
                  <a:cs typeface="Courier New" pitchFamily="49" charset="0"/>
                </a:rPr>
                <a:t>$b</a:t>
              </a:r>
            </a:p>
          </p:txBody>
        </p: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348020" y="2205638"/>
              <a:ext cx="167225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program_pe.slurm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98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on worker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documentation</a:t>
            </a:r>
            <a:br>
              <a:rPr lang="en-US" dirty="0"/>
            </a:br>
            <a:r>
              <a:rPr lang="en-US" dirty="0">
                <a:hlinkClick r:id="rId2"/>
              </a:rPr>
              <a:t>http://worker.readthedocs.io/</a:t>
            </a:r>
            <a:endParaRPr lang="en-US" dirty="0"/>
          </a:p>
          <a:p>
            <a:r>
              <a:rPr lang="en-US" dirty="0"/>
              <a:t>Each command has help,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279D2-25B0-365B-D704-24113D018C3D}"/>
              </a:ext>
            </a:extLst>
          </p:cNvPr>
          <p:cNvSpPr txBox="1"/>
          <p:nvPr/>
        </p:nvSpPr>
        <p:spPr>
          <a:xfrm>
            <a:off x="551384" y="3789040"/>
            <a:ext cx="10256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All resources have to be specified inside </a:t>
            </a:r>
            <a:r>
              <a:rPr lang="en-US" altLang="zh-TW" sz="2400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 script</a:t>
            </a:r>
          </a:p>
          <a:p>
            <a:pPr marL="742950" lvl="1" indent="-342900">
              <a:buBlip>
                <a:blip r:embed="rId3"/>
              </a:buBlip>
            </a:pP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wresume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does not work yet. Only </a:t>
            </a: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 is so far supported</a:t>
            </a:r>
          </a:p>
          <a:p>
            <a:pPr marL="742950" lvl="1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-master 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flag does not work yet</a:t>
            </a:r>
            <a:br>
              <a:rPr lang="en-US" altLang="zh-TW" sz="2400" dirty="0">
                <a:solidFill>
                  <a:srgbClr val="4E5865"/>
                </a:solidFill>
                <a:ea typeface="新細明體"/>
              </a:rPr>
            </a:br>
            <a:endParaRPr lang="en-US" altLang="zh-TW" sz="2400" dirty="0">
              <a:solidFill>
                <a:srgbClr val="4E5865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006339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9.6|12.4|25.9|27.2|17.2|1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9.9|26.2|35.9|13.7|14.6|27.1|31.2|6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3|11.4|10.6|1|6.3|5.8"/>
</p:tagLst>
</file>

<file path=ppt/theme/theme1.xml><?xml version="1.0" encoding="utf-8"?>
<a:theme xmlns:a="http://schemas.openxmlformats.org/drawingml/2006/main" name="VSC_Orang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2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7C36A1CAF973428CFB8DC9B5B73D030400A741C9874CC89F4CB7C7A5AE62CBCD36" ma:contentTypeVersion="5" ma:contentTypeDescription="" ma:contentTypeScope="" ma:versionID="5769886903b322e9e2d7b560afab2036">
  <xsd:schema xmlns:xsd="http://www.w3.org/2001/XMLSchema" xmlns:xs="http://www.w3.org/2001/XMLSchema" xmlns:p="http://schemas.microsoft.com/office/2006/metadata/properties" xmlns:ns2="aff7d12c-bb71-4270-bd29-9c4d45ff3327" xmlns:ns3="http://schemas.microsoft.com/sharepoint/v4" xmlns:ns4="dba8b794-bc45-41c8-a8ad-34f212f94003" targetNamespace="http://schemas.microsoft.com/office/2006/metadata/properties" ma:root="true" ma:fieldsID="80dbcb32ab13b1d3cdf967041326e545" ns2:_="" ns3:_="" ns4:_="">
    <xsd:import namespace="aff7d12c-bb71-4270-bd29-9c4d45ff3327"/>
    <xsd:import namespace="http://schemas.microsoft.com/sharepoint/v4"/>
    <xsd:import namespace="dba8b794-bc45-41c8-a8ad-34f212f9400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conOverlay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7d12c-bb71-4270-bd29-9c4d45ff33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8b794-bc45-41c8-a8ad-34f212f940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customXsn xmlns="http://schemas.microsoft.com/office/2006/metadata/customXsn">
  <xsnLocation/>
  <cached>True</cached>
  <openByDefault>True</openByDefault>
  <xsnScope>/sites/hpc</xsnScope>
</customXs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ff7d12c-bb71-4270-bd29-9c4d45ff3327">3e54aba6-b3d4-4471-8fc4-2b3d036c3ef1</_dlc_DocId>
    <_dlc_DocIdUrl xmlns="aff7d12c-bb71-4270-bd29-9c4d45ff3327">
      <Url>https://www.groupware.kuleuven.be/sites/hpc/_layouts/15/DocIdRedir.aspx?ID=3e54aba6-b3d4-4471-8fc4-2b3d036c3ef1</Url>
      <Description>3e54aba6-b3d4-4471-8fc4-2b3d036c3ef1</Description>
    </_dlc_DocIdUrl>
    <IconOverlay xmlns="http://schemas.microsoft.com/sharepoint/v4" xsi:nil="true"/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3AD3C2-D335-4A82-9852-0B836D73C1B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8E6BA311-CDC5-4CF6-912C-6C2E72E27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7d12c-bb71-4270-bd29-9c4d45ff3327"/>
    <ds:schemaRef ds:uri="http://schemas.microsoft.com/sharepoint/v4"/>
    <ds:schemaRef ds:uri="dba8b794-bc45-41c8-a8ad-34f212f940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525BB1-CEF5-4AD3-B27C-BACD2BC0D2B2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88D2AE0C-6D0B-4263-B7C4-F46CAED039CD}">
  <ds:schemaRefs>
    <ds:schemaRef ds:uri="http://schemas.microsoft.com/office/2006/documentManagement/types"/>
    <ds:schemaRef ds:uri="dba8b794-bc45-41c8-a8ad-34f212f94003"/>
    <ds:schemaRef ds:uri="aff7d12c-bb71-4270-bd29-9c4d45ff3327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sharepoint/v4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8B7C5771-2E3B-4E9C-8DA9-F557198FE9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0</TotalTime>
  <Words>7708</Words>
  <Application>Microsoft Office PowerPoint</Application>
  <PresentationFormat>Widescreen</PresentationFormat>
  <Paragraphs>1520</Paragraphs>
  <Slides>113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32" baseType="lpstr">
      <vt:lpstr>72 Monospace</vt:lpstr>
      <vt:lpstr>Arial</vt:lpstr>
      <vt:lpstr>Arvo</vt:lpstr>
      <vt:lpstr>Calibri</vt:lpstr>
      <vt:lpstr>Calibri Light</vt:lpstr>
      <vt:lpstr>Courier New</vt:lpstr>
      <vt:lpstr>FlandersArtSans-Bold</vt:lpstr>
      <vt:lpstr>FlandersArtSans-Medium</vt:lpstr>
      <vt:lpstr>FlandersArtSans-Regular</vt:lpstr>
      <vt:lpstr>Open Sans Extrabold</vt:lpstr>
      <vt:lpstr>Script MT Bold</vt:lpstr>
      <vt:lpstr>Times New Roman</vt:lpstr>
      <vt:lpstr>Trebuchet MS</vt:lpstr>
      <vt:lpstr>Wingdings</vt:lpstr>
      <vt:lpstr>VSC_Orange</vt:lpstr>
      <vt:lpstr>Office Theme</vt:lpstr>
      <vt:lpstr>1_Office Theme</vt:lpstr>
      <vt:lpstr>Equation</vt:lpstr>
      <vt:lpstr>Vergelijking</vt:lpstr>
      <vt:lpstr>VSC HPC Introduction</vt:lpstr>
      <vt:lpstr>Material</vt:lpstr>
      <vt:lpstr>What is High Performance Computing?</vt:lpstr>
      <vt:lpstr>In practice, it is more like …</vt:lpstr>
      <vt:lpstr>Outline</vt:lpstr>
      <vt:lpstr>PowerPoint Presentation</vt:lpstr>
      <vt:lpstr>VSC PARTNERSHIP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and Services</vt:lpstr>
      <vt:lpstr>PowerPoint Presentation</vt:lpstr>
      <vt:lpstr>VSC training</vt:lpstr>
      <vt:lpstr>To Acknowledge VSC in publications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Tier-2 Cluster: wICE</vt:lpstr>
      <vt:lpstr>PowerPoint Presentation</vt:lpstr>
      <vt:lpstr>Overview of the storage infrastructure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Hosts on Different Machines/partitions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NX – The Graphical Login</vt:lpstr>
      <vt:lpstr>Advantages of NX</vt:lpstr>
      <vt:lpstr>NX virtual desktop</vt:lpstr>
      <vt:lpstr>PowerPoint Presentation</vt:lpstr>
      <vt:lpstr>NX: available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transfer</vt:lpstr>
      <vt:lpstr>File transfer</vt:lpstr>
      <vt:lpstr>File transfer</vt:lpstr>
      <vt:lpstr>PowerPoint Presentation</vt:lpstr>
      <vt:lpstr>Open OnDemand</vt:lpstr>
      <vt:lpstr>Open OnDemand</vt:lpstr>
      <vt:lpstr>PowerPoint Presentation</vt:lpstr>
      <vt:lpstr>Software: Available Modules</vt:lpstr>
      <vt:lpstr>Software: Your Specific Needs</vt:lpstr>
      <vt:lpstr>PowerPoint Presentation</vt:lpstr>
      <vt:lpstr>Resource Glossary</vt:lpstr>
      <vt:lpstr>Serial Application (1 process on 1 core)</vt:lpstr>
      <vt:lpstr>PowerPoint Presentation</vt:lpstr>
      <vt:lpstr>PowerPoint Presentation</vt:lpstr>
      <vt:lpstr>Interactive Job on wICE</vt:lpstr>
      <vt:lpstr>PowerPoint Presentation</vt:lpstr>
      <vt:lpstr>PowerPoint Presentation</vt:lpstr>
      <vt:lpstr>PowerPoint Presentation</vt:lpstr>
      <vt:lpstr>Interactive Jobs</vt:lpstr>
      <vt:lpstr>PowerPoint Presentation</vt:lpstr>
      <vt:lpstr>Batch Workload</vt:lpstr>
      <vt:lpstr>Output File</vt:lpstr>
      <vt:lpstr>Output File</vt:lpstr>
      <vt:lpstr>Inspecting Jobs</vt:lpstr>
      <vt:lpstr>Other Partitions on wICE</vt:lpstr>
      <vt:lpstr>Managing &amp; Monitoring Jobs</vt:lpstr>
      <vt:lpstr>Interactive Partition</vt:lpstr>
      <vt:lpstr>Singularity Containers</vt:lpstr>
      <vt:lpstr>Credits</vt:lpstr>
      <vt:lpstr>Credit Pricing</vt:lpstr>
      <vt:lpstr>How to Manage Credits?</vt:lpstr>
      <vt:lpstr>PowerPoint Presentation</vt:lpstr>
      <vt:lpstr>PowerPoint Presentation</vt:lpstr>
      <vt:lpstr>PowerPoint Presentation</vt:lpstr>
      <vt:lpstr>Sequential…</vt:lpstr>
      <vt:lpstr>Sequential…</vt:lpstr>
      <vt:lpstr>Parallel Computing</vt:lpstr>
      <vt:lpstr>PowerPoint Presentation</vt:lpstr>
      <vt:lpstr>PowerPoint Presentation</vt:lpstr>
      <vt:lpstr>Data exploration: steps</vt:lpstr>
      <vt:lpstr>worker processing: informally</vt:lpstr>
      <vt:lpstr>How to use worker well?</vt:lpstr>
      <vt:lpstr>worker &amp; multithreading</vt:lpstr>
      <vt:lpstr>Controlling number of threads</vt:lpstr>
      <vt:lpstr>Help on worker</vt:lpstr>
      <vt:lpstr>Submitting worker jobs</vt:lpstr>
      <vt:lpstr>Submitting worker jobs</vt:lpstr>
      <vt:lpstr>Submitting worker jobs</vt:lpstr>
      <vt:lpstr>Submitting worker jobs</vt:lpstr>
      <vt:lpstr>PowerPoint Presentation</vt:lpstr>
      <vt:lpstr>demo/test yourself</vt:lpstr>
      <vt:lpstr>demo/test yourself</vt:lpstr>
      <vt:lpstr>demo - monitoring</vt:lpstr>
      <vt:lpstr>demo – conda installation</vt:lpstr>
      <vt:lpstr>demo – conda usage</vt:lpstr>
      <vt:lpstr>demo – worker</vt:lpstr>
      <vt:lpstr>PowerPoint Presentation</vt:lpstr>
      <vt:lpstr>PowerPoint Presentation</vt:lpstr>
      <vt:lpstr>PowerPoint Presentation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1312</cp:revision>
  <dcterms:created xsi:type="dcterms:W3CDTF">2012-07-10T07:57:57Z</dcterms:created>
  <dcterms:modified xsi:type="dcterms:W3CDTF">2023-03-29T13:53:10Z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0x010100317C36A1CAF973428CFB8DC9B5B73D030400A741C9874CC89F4CB7C7A5AE62CBCD36</vt:lpwstr>
  </property>
  <property fmtid="{D5CDD505-2E9C-101B-9397-08002B2CF9AE}" pid="3" name="_dlc_DocIdItemGuid">
    <vt:lpwstr>3e54aba6-b3d4-4471-8fc4-2b3d036c3ef1</vt:lpwstr>
  </property>
</Properties>
</file>